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299" r:id="rId31"/>
    <p:sldId id="300" r:id="rId32"/>
    <p:sldId id="301" r:id="rId33"/>
    <p:sldId id="302" r:id="rId34"/>
    <p:sldId id="303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0E8-29F7-46A1-840E-F5B71A2027BD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68D3-8B3D-4FE2-BE36-70A8A0D3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B68D3-8B3D-4FE2-BE36-70A8A0D3A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E783D-C54E-5BFA-BC34-D5CAA2A6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defRPr sz="600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12CE5A2-A060-DE3F-43AC-C01F3BA3A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 algn="ctr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7C5F9E8-4F79-CD15-B382-7BF212B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4C4D39-6F93-0BED-C041-23CDB94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3654F3-4283-6FAB-36D3-DE36B6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317511-BAE6-2E7E-C823-CAA30C1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A8CE732-B76D-62BB-3968-FB99BF85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FB81CD5-4EFF-7935-6D3C-7AE33307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603DE1-0A44-AAEA-6603-6015ED8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76155DB-03CE-7252-1B71-60BBE956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0E0CED3-6AFA-F898-29CC-38407A2CB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E9D083-93DA-862D-11E5-4E93102A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5C924FA-05BA-7D31-0BFB-EEF01C4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64898A-3205-7EBB-5619-1DBA0B1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197F8D9-42C0-EFF8-E992-7F1E9053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CA0454-E95B-2245-1B6B-6FC89245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399D8B-F57D-71F9-91E8-67EBF534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0396310-A9BF-D3D6-14B0-687DC13F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06DC05-5DF7-00CE-60B8-D5EDD6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CC4AC4-8F8C-B392-9C9E-00576112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3FA17F-6975-AC39-0B9B-5238141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DFE490-4E01-D60C-193A-072A5D8C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ADBD7A-74C9-147C-9133-B6C2BB5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937852-A940-E255-0512-3CE3EFA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667E6AF-438B-DEAF-E3D8-F9F9A1D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92D996-B973-F970-4ABC-187E0C4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BEE278-BEE8-7808-7717-6CC9553C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6731266-E35F-32D0-0D0A-41237846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EC2F86-3A73-4DBC-55CB-3B850B5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F85331A-7761-CDB3-3FAF-36CD83F7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B54D4AB-C3F9-A8C2-E536-3124633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8B3803-75BA-EF8E-7414-3D8B744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BB7E1E-07C1-FA16-A373-7048DE366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644242D-840F-F69F-2EF7-8F17FC81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5096BAF-D464-19B4-82F2-5277D61D3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8513F37-9AF0-CFA4-ED44-EC50330D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D1AD747-0783-65E3-4763-0597CD19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12D149B-194B-46F8-AED2-7AF302C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08BACD82-9ABC-B464-2F34-4D4F044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E5295E-7E99-B32B-877E-7B727F3D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0B659FB-F094-2B0E-D34D-87BB2A73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79961A-C5AB-6351-4987-AB2AA87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FB78189-9518-4D8D-A455-8BFF1E5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EBD01EB4-96DE-7379-00A1-49EA8DA0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215E31A-0A87-AF29-3C9E-B0D2EAE2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C625D88-9EDC-A431-0805-F20AFF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03D49C-5308-5429-8D2B-8604886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3CD7F7-4F80-F9A8-0B6E-232C33E7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2435576-CE8C-FDE3-5926-BFA145D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0CEF6E2-D9F9-1FCA-22C0-37B45B2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C3512E-9EF7-C1FD-BCCD-B7D4DA4F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A0AF582-6585-F84B-BEEC-8C230FA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705A5-0109-D6DD-8573-B1027B6B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CAD7EF3-D582-880D-2DE6-8CE8E8DEF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E71F09-D144-48FD-3E7B-2E87609F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38BE36-D0B2-A8ED-FE33-AC39FFA9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47D3FC-FB61-5751-CB11-971EBD0B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DDD6382-29FD-A62E-C8B6-748EB75A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DEEFC2C-EE5A-AD5B-B1DF-DE790C97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A33F3C3-1B14-CD37-F6AA-BF1C3E01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6ED5CCA-9D22-CC44-EEC8-73FBF3ABB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986E-B53C-4CA7-8106-97A1908BC96C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2C13AE-3581-8921-25E1-3C0A9E93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62E9A9-457D-E20E-E814-708B2785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fety.gov.au/" TargetMode="External"/><Relationship Id="rId3" Type="http://schemas.openxmlformats.org/officeDocument/2006/relationships/hyperlink" Target="https://www.cisecurity.org/controls" TargetMode="External"/><Relationship Id="rId7" Type="http://schemas.openxmlformats.org/officeDocument/2006/relationships/hyperlink" Target="https://dataqualitycampaign.org/" TargetMode="External"/><Relationship Id="rId2" Type="http://schemas.openxmlformats.org/officeDocument/2006/relationships/hyperlink" Target="https://beinternetawesome.withgoogle.com/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.org/" TargetMode="External"/><Relationship Id="rId5" Type="http://schemas.openxmlformats.org/officeDocument/2006/relationships/hyperlink" Target="https://www.connectsafely.org/" TargetMode="External"/><Relationship Id="rId4" Type="http://schemas.openxmlformats.org/officeDocument/2006/relationships/hyperlink" Target="https://www.commonsense.org/education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e.gov.sg/" TargetMode="External"/><Relationship Id="rId3" Type="http://schemas.openxmlformats.org/officeDocument/2006/relationships/hyperlink" Target="https://www.eun.org/" TargetMode="External"/><Relationship Id="rId7" Type="http://schemas.openxmlformats.org/officeDocument/2006/relationships/hyperlink" Target="https://www.microsoft.com/security/blog" TargetMode="External"/><Relationship Id="rId2" Type="http://schemas.openxmlformats.org/officeDocument/2006/relationships/hyperlink" Target="https://digital-strategy.ec.europa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12six.org/" TargetMode="External"/><Relationship Id="rId11" Type="http://schemas.openxmlformats.org/officeDocument/2006/relationships/hyperlink" Target="https://privacyinternational.org/" TargetMode="External"/><Relationship Id="rId5" Type="http://schemas.openxmlformats.org/officeDocument/2006/relationships/hyperlink" Target="https://www.internetmatters.org/" TargetMode="External"/><Relationship Id="rId10" Type="http://schemas.openxmlformats.org/officeDocument/2006/relationships/hyperlink" Target="https://www.oecd.org/" TargetMode="External"/><Relationship Id="rId4" Type="http://schemas.openxmlformats.org/officeDocument/2006/relationships/hyperlink" Target="https://www.fosi.org/" TargetMode="External"/><Relationship Id="rId9" Type="http://schemas.openxmlformats.org/officeDocument/2006/relationships/hyperlink" Target="https://www.ncsc.gov.uk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loc94@yahoo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0C8104-DDD1-BE11-0D4B-A88E975E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184"/>
            <a:ext cx="9144000" cy="1744823"/>
          </a:xfrm>
        </p:spPr>
        <p:txBody>
          <a:bodyPr>
            <a:normAutofit/>
          </a:bodyPr>
          <a:lstStyle/>
          <a:p>
            <a:r>
              <a:rPr lang="en-US" sz="4400" err="1"/>
              <a:t>Higjiena</a:t>
            </a:r>
            <a:r>
              <a:rPr lang="en-US" sz="4400"/>
              <a:t> </a:t>
            </a:r>
            <a:r>
              <a:rPr lang="en-US" sz="4400" err="1"/>
              <a:t>Kibernetike</a:t>
            </a:r>
            <a:r>
              <a:rPr lang="en-US" sz="4400"/>
              <a:t> </a:t>
            </a:r>
            <a:r>
              <a:rPr lang="en-US" sz="4400" err="1"/>
              <a:t>në</a:t>
            </a:r>
            <a:r>
              <a:rPr lang="en-US" sz="4400"/>
              <a:t> Shkolla</a:t>
            </a:r>
            <a:br>
              <a:rPr lang="en-US" sz="4400"/>
            </a:br>
            <a:r>
              <a:rPr lang="de-DE" sz="2400"/>
              <a:t>Udhëzues Praktik për Sigurinë Online </a:t>
            </a:r>
            <a:br>
              <a:rPr lang="el-GR" sz="16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501FA-FBD1-9D52-0A3B-93B23CFD8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604"/>
            <a:ext cx="9144000" cy="3844212"/>
          </a:xfrm>
        </p:spPr>
        <p:txBody>
          <a:bodyPr>
            <a:normAutofit fontScale="9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l"/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fi-FI"/>
              <a:t>Kevin Locaj</a:t>
            </a:r>
            <a:r>
              <a:rPr lang="el-GR"/>
              <a:t> - </a:t>
            </a:r>
            <a:r>
              <a:rPr lang="en-GB"/>
              <a:t>Master</a:t>
            </a:r>
            <a:r>
              <a:rPr lang="en-US"/>
              <a:t> në Krime Kibernetike dhe Terrorizëm.</a:t>
            </a:r>
            <a:endParaRPr lang="en-GB"/>
          </a:p>
          <a:p>
            <a:pPr marR="0" lvl="0" algn="ctr">
              <a:lnSpc>
                <a:spcPct val="115000"/>
              </a:lnSpc>
              <a:buSzPts val="1100"/>
            </a:pPr>
            <a:br>
              <a:rPr lang="en-GB"/>
            </a:br>
            <a:br>
              <a:rPr lang="en-GB"/>
            </a:br>
            <a:r>
              <a:rPr lang="en-US"/>
              <a:t>Në Bashkëpunim Me</a:t>
            </a:r>
            <a:r>
              <a:rPr lang="en-GB"/>
              <a:t>: 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Anila Kola – Mësuese - Profili: Gjuhë Angleze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it-IT"/>
              <a:t>Arlinda Nikolli – Mësuese - Profili: Histori-Gjeografi</a:t>
            </a:r>
            <a:endParaRPr lang="en-US"/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Jonida Prenga – Mësuese - Profili: Teknologji Informacioni dhe Komunikimi</a:t>
            </a:r>
            <a:endParaRPr lang="en-GB"/>
          </a:p>
          <a:p>
            <a:pPr algn="l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1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BB03D3-D6A1-0FA9-E7F7-A29DDEC0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/>
              <a:t>Praktikat Themelore të Higjienës Kibernetike në Shkolla</a:t>
            </a:r>
            <a:r>
              <a:rPr lang="el-GR"/>
              <a:t>.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6A6181-E16C-B9AA-7AB0-57082846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mjete</a:t>
            </a:r>
            <a:r>
              <a:rPr lang="en-US"/>
              <a:t>, </a:t>
            </a:r>
            <a:r>
              <a:rPr lang="en-US" err="1"/>
              <a:t>zakone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parandaluar</a:t>
            </a:r>
            <a:r>
              <a:rPr lang="en-US"/>
              <a:t> </a:t>
            </a:r>
            <a:r>
              <a:rPr lang="en-US" err="1"/>
              <a:t>kërcënime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phishing, malware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rrjedhje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pajisjeve</a:t>
            </a:r>
            <a:r>
              <a:rPr lang="en-US" sz="2000"/>
              <a:t>: antivirus, firewalls, </a:t>
            </a:r>
            <a:r>
              <a:rPr lang="en-US" sz="2000" err="1"/>
              <a:t>përditësime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fjalëkalimeve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autentifikimi</a:t>
            </a:r>
            <a:r>
              <a:rPr lang="en-US" sz="2000"/>
              <a:t> me </a:t>
            </a:r>
            <a:r>
              <a:rPr lang="en-US" sz="2000" err="1"/>
              <a:t>dy</a:t>
            </a:r>
            <a:r>
              <a:rPr lang="en-US" sz="2000"/>
              <a:t> </a:t>
            </a:r>
            <a:r>
              <a:rPr lang="en-US" sz="2000" err="1"/>
              <a:t>faktorë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Ndërgjegjësim</a:t>
            </a:r>
            <a:r>
              <a:rPr lang="en-US" sz="2000"/>
              <a:t>: </a:t>
            </a:r>
            <a:r>
              <a:rPr lang="en-US" sz="2000" err="1"/>
              <a:t>njohja</a:t>
            </a:r>
            <a:r>
              <a:rPr lang="en-US" sz="2000"/>
              <a:t> e email-eve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dyshimta</a:t>
            </a:r>
            <a:r>
              <a:rPr lang="en-US" sz="2000"/>
              <a:t>, </a:t>
            </a: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japin</a:t>
            </a:r>
            <a:r>
              <a:rPr lang="en-US" sz="2000"/>
              <a:t> </a:t>
            </a:r>
            <a:r>
              <a:rPr lang="en-US" sz="2000" err="1"/>
              <a:t>shembull</a:t>
            </a:r>
            <a:r>
              <a:rPr lang="en-US" sz="2000"/>
              <a:t> me </a:t>
            </a:r>
            <a:r>
              <a:rPr lang="en-US" sz="2000" err="1"/>
              <a:t>praktika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;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zhvillojnë</a:t>
            </a:r>
            <a:r>
              <a:rPr lang="en-US" sz="2000"/>
              <a:t> </a:t>
            </a:r>
            <a:r>
              <a:rPr lang="en-US" sz="2000" err="1"/>
              <a:t>shkathtësi</a:t>
            </a:r>
            <a:r>
              <a:rPr lang="en-US" sz="2000"/>
              <a:t> digjitale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Fjalëkalime të sigurta, menaxherë fjalëkalimesh dhe autentifikim me shumë faktorë (MFA)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Përditësime të rregullta të softuerit dhe menaxhim i korrigjimeve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Antivirus, firewalls dhe monitorim i pajisjeve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Trajnim për sigurinë kibernetike për stafin dhe nxënësit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Shfletim i sigurt, përdorim etik i të dhënave dhe qytetari digjitale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69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33097-4277-19A6-72A0-DC94E5B7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Le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shohim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e </a:t>
            </a:r>
            <a:r>
              <a:rPr lang="en-US" err="1"/>
              <a:t>lehtë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thyhen</a:t>
            </a:r>
            <a:r>
              <a:rPr lang="en-US"/>
              <a:t> </a:t>
            </a:r>
            <a:r>
              <a:rPr lang="en-US" err="1"/>
              <a:t>fjalëkalimet</a:t>
            </a:r>
            <a:r>
              <a:rPr lang="en-US"/>
              <a:t> e </a:t>
            </a:r>
            <a:r>
              <a:rPr lang="en-US" err="1"/>
              <a:t>dobëta</a:t>
            </a:r>
            <a:r>
              <a:rPr lang="en-US"/>
              <a:t> me “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GB"/>
              <a:t>numra</a:t>
            </a:r>
            <a:r>
              <a:rPr lang="en-US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606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code cracker">
            <a:hlinkClick r:id="" action="ppaction://media"/>
            <a:extLst>
              <a:ext uri="{FF2B5EF4-FFF2-40B4-BE49-F238E27FC236}">
                <a16:creationId xmlns:a16="http://schemas.microsoft.com/office/drawing/2014/main" id="{B8EC843C-2A53-E04B-8DA2-98BF65A7E3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24" y="265471"/>
            <a:ext cx="11326760" cy="5911492"/>
          </a:xfrm>
        </p:spPr>
      </p:pic>
    </p:spTree>
    <p:extLst>
      <p:ext uri="{BB962C8B-B14F-4D97-AF65-F5344CB8AC3E}">
        <p14:creationId xmlns:p14="http://schemas.microsoft.com/office/powerpoint/2010/main" val="305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ack pass letter">
            <a:hlinkClick r:id="" action="ppaction://media"/>
            <a:extLst>
              <a:ext uri="{FF2B5EF4-FFF2-40B4-BE49-F238E27FC236}">
                <a16:creationId xmlns:a16="http://schemas.microsoft.com/office/drawing/2014/main" id="{7D3B1DA8-B89C-598E-4242-1816160AA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936" y="353962"/>
            <a:ext cx="11159612" cy="5823002"/>
          </a:xfrm>
        </p:spPr>
      </p:pic>
    </p:spTree>
    <p:extLst>
      <p:ext uri="{BB962C8B-B14F-4D97-AF65-F5344CB8AC3E}">
        <p14:creationId xmlns:p14="http://schemas.microsoft.com/office/powerpoint/2010/main" val="3330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E5CB1-112F-D3ED-878E-60471287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Ndërtimi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Kulture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Sigurt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Gjithëpërfshirëse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29EE24-9DF2-19EF-5F49-A285E5B1F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Krijimi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përpjekje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komuniteti</a:t>
            </a:r>
            <a:r>
              <a:rPr lang="en-US"/>
              <a:t>, duke </a:t>
            </a:r>
            <a:r>
              <a:rPr lang="en-US" err="1"/>
              <a:t>adresuar</a:t>
            </a:r>
            <a:r>
              <a:rPr lang="en-US"/>
              <a:t> </a:t>
            </a:r>
            <a:r>
              <a:rPr lang="en-US" err="1"/>
              <a:t>gjithashtu</a:t>
            </a:r>
            <a:r>
              <a:rPr lang="en-US"/>
              <a:t> </a:t>
            </a:r>
            <a:r>
              <a:rPr lang="en-US" err="1"/>
              <a:t>barazinë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aksesin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Administratorët</a:t>
            </a:r>
            <a:r>
              <a:rPr lang="en-US" sz="2000"/>
              <a:t> </a:t>
            </a:r>
            <a:r>
              <a:rPr lang="en-US" sz="2000" err="1"/>
              <a:t>udhëheqin</a:t>
            </a:r>
            <a:r>
              <a:rPr lang="en-US" sz="2000"/>
              <a:t> me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integrojnë</a:t>
            </a:r>
            <a:r>
              <a:rPr lang="en-US" sz="2000"/>
              <a:t> </a:t>
            </a:r>
            <a:r>
              <a:rPr lang="en-US" sz="2000" err="1"/>
              <a:t>qytetarinë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procesin</a:t>
            </a:r>
            <a:r>
              <a:rPr lang="en-US" sz="2000"/>
              <a:t> </a:t>
            </a:r>
            <a:r>
              <a:rPr lang="en-US" sz="2000" err="1"/>
              <a:t>mësimor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Familjet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ndajnë</a:t>
            </a:r>
            <a:r>
              <a:rPr lang="en-US" sz="2000"/>
              <a:t> </a:t>
            </a:r>
            <a:r>
              <a:rPr lang="en-US" sz="2000" err="1"/>
              <a:t>përgjegjësinë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Mbështetja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grupet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thelbësore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3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165B0-B030-4286-283B-6DD2A507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2: </a:t>
            </a:r>
            <a:r>
              <a:rPr lang="en-US" err="1"/>
              <a:t>Peizazhi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– </a:t>
            </a:r>
            <a:r>
              <a:rPr lang="en-US" err="1"/>
              <a:t>Analizë</a:t>
            </a:r>
            <a:r>
              <a:rPr lang="en-US"/>
              <a:t> e </a:t>
            </a:r>
            <a:r>
              <a:rPr lang="en-US" err="1"/>
              <a:t>Rrezikut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Shkollat.</a:t>
            </a:r>
          </a:p>
        </p:txBody>
      </p:sp>
    </p:spTree>
    <p:extLst>
      <p:ext uri="{BB962C8B-B14F-4D97-AF65-F5344CB8AC3E}">
        <p14:creationId xmlns:p14="http://schemas.microsoft.com/office/powerpoint/2010/main" val="32185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DF6D7E-0A6B-07BB-D55C-23182FD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Zgjerimi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6C041E-B7BB-65D4-8BFC-38D08C6A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Me </a:t>
            </a:r>
            <a:r>
              <a:rPr lang="en-US" err="1"/>
              <a:t>rritjen</a:t>
            </a:r>
            <a:r>
              <a:rPr lang="en-US"/>
              <a:t> e </a:t>
            </a:r>
            <a:r>
              <a:rPr lang="en-US" err="1"/>
              <a:t>varësisë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mjetet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,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bëhen</a:t>
            </a:r>
            <a:r>
              <a:rPr lang="en-US"/>
              <a:t> </a:t>
            </a:r>
            <a:r>
              <a:rPr lang="en-US" err="1"/>
              <a:t>objektiva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—</a:t>
            </a:r>
            <a:r>
              <a:rPr lang="en-US" err="1"/>
              <a:t>shpesh</a:t>
            </a:r>
            <a:r>
              <a:rPr lang="en-US"/>
              <a:t> pa </a:t>
            </a:r>
            <a:r>
              <a:rPr lang="en-US" err="1"/>
              <a:t>burimet</a:t>
            </a:r>
            <a:r>
              <a:rPr lang="en-US"/>
              <a:t> e </a:t>
            </a:r>
            <a:r>
              <a:rPr lang="en-US" err="1"/>
              <a:t>nevojshme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përballuar</a:t>
            </a:r>
            <a:r>
              <a:rPr lang="en-US"/>
              <a:t> </a:t>
            </a:r>
            <a:r>
              <a:rPr lang="en-US" err="1"/>
              <a:t>rrezikun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Sipërfaqe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e </a:t>
            </a:r>
            <a:r>
              <a:rPr lang="en-US" sz="2000" err="1"/>
              <a:t>madhe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sulme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shkak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mësimit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distancë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Departamente</a:t>
            </a:r>
            <a:r>
              <a:rPr lang="en-US" sz="2000"/>
              <a:t> IT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nënfinancuara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mungesë</a:t>
            </a:r>
            <a:r>
              <a:rPr lang="en-US" sz="2000"/>
              <a:t> e </a:t>
            </a:r>
            <a:r>
              <a:rPr lang="en-US" sz="2000" err="1"/>
              <a:t>stafit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n-US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COVID-19 </a:t>
            </a:r>
            <a:r>
              <a:rPr lang="en-US" sz="2000" err="1"/>
              <a:t>përshpejtoi</a:t>
            </a:r>
            <a:r>
              <a:rPr lang="en-US" sz="2000"/>
              <a:t> </a:t>
            </a:r>
            <a:r>
              <a:rPr lang="en-US" sz="2000" err="1"/>
              <a:t>digjitalizimin</a:t>
            </a:r>
            <a:r>
              <a:rPr lang="en-US" sz="2000"/>
              <a:t> pa masa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mjaftueshme</a:t>
            </a:r>
            <a:r>
              <a:rPr lang="en-US" sz="2000"/>
              <a:t> </a:t>
            </a:r>
            <a:r>
              <a:rPr lang="en-US" sz="2000" err="1"/>
              <a:t>mbrojtjeje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112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D1DEF8-EC44-EC9C-C55C-003E035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Kërcënimet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Përballen</a:t>
            </a:r>
            <a:r>
              <a:rPr lang="en-US"/>
              <a:t> </a:t>
            </a:r>
            <a:r>
              <a:rPr lang="en-US" err="1"/>
              <a:t>Shkollat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F48C4D-1F8A-1815-3956-773A08AD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Phishing, ransomware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inxhinieria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ndër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rrezikshme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zakonshme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synojnë</a:t>
            </a:r>
            <a:r>
              <a:rPr lang="en-US"/>
              <a:t> </a:t>
            </a:r>
            <a:r>
              <a:rPr lang="en-US" err="1"/>
              <a:t>institucionet</a:t>
            </a:r>
            <a:r>
              <a:rPr lang="en-US"/>
              <a:t> </a:t>
            </a:r>
            <a:r>
              <a:rPr lang="en-US" err="1"/>
              <a:t>arsimore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Phishing</a:t>
            </a:r>
            <a:r>
              <a:rPr lang="en-US" sz="2200"/>
              <a:t>: email-e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rreme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vjedhin</a:t>
            </a:r>
            <a:r>
              <a:rPr lang="en-US" sz="2200"/>
              <a:t> </a:t>
            </a:r>
            <a:r>
              <a:rPr lang="en-US" sz="2200" err="1"/>
              <a:t>kredenciale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përhapin</a:t>
            </a:r>
            <a:r>
              <a:rPr lang="en-US" sz="2200"/>
              <a:t> malware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Ransomware</a:t>
            </a:r>
            <a:r>
              <a:rPr lang="en-US" sz="2200"/>
              <a:t>: </a:t>
            </a:r>
            <a:r>
              <a:rPr lang="en-US" sz="2200" err="1"/>
              <a:t>bllokon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dhënat</a:t>
            </a:r>
            <a:r>
              <a:rPr lang="en-US" sz="2200"/>
              <a:t> e </a:t>
            </a:r>
            <a:r>
              <a:rPr lang="en-US" sz="2200" err="1"/>
              <a:t>shkollës</a:t>
            </a:r>
            <a:r>
              <a:rPr lang="en-US" sz="2200"/>
              <a:t> </a:t>
            </a:r>
            <a:r>
              <a:rPr lang="en-US" sz="2200" err="1"/>
              <a:t>derisa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paguhet</a:t>
            </a:r>
            <a:r>
              <a:rPr lang="en-US" sz="2200"/>
              <a:t> </a:t>
            </a:r>
            <a:r>
              <a:rPr lang="en-US" sz="2200" err="1"/>
              <a:t>shpërblimi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Kërcënime</a:t>
            </a:r>
            <a:r>
              <a:rPr lang="en-US" sz="2200" b="1"/>
              <a:t> </a:t>
            </a:r>
            <a:r>
              <a:rPr lang="en-US" sz="2200" b="1" err="1"/>
              <a:t>të</a:t>
            </a:r>
            <a:r>
              <a:rPr lang="en-US" sz="2200" b="1"/>
              <a:t> </a:t>
            </a:r>
            <a:r>
              <a:rPr lang="en-US" sz="2200" b="1" err="1"/>
              <a:t>brendshme</a:t>
            </a:r>
            <a:r>
              <a:rPr lang="en-US" sz="2200" b="1"/>
              <a:t> &amp; </a:t>
            </a:r>
            <a:r>
              <a:rPr lang="en-US" sz="2200" b="1" err="1"/>
              <a:t>pakujdesi</a:t>
            </a:r>
            <a:r>
              <a:rPr lang="en-US" sz="2200"/>
              <a:t>: </a:t>
            </a:r>
            <a:r>
              <a:rPr lang="en-US" sz="2200" err="1"/>
              <a:t>fjalëkalime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dobëta</a:t>
            </a:r>
            <a:r>
              <a:rPr lang="en-US" sz="2200"/>
              <a:t>, </a:t>
            </a:r>
            <a:r>
              <a:rPr lang="en-US" sz="2200" err="1"/>
              <a:t>aplikacione</a:t>
            </a:r>
            <a:r>
              <a:rPr lang="en-US" sz="2200"/>
              <a:t> pa </a:t>
            </a:r>
            <a:r>
              <a:rPr lang="en-US" sz="2200" err="1"/>
              <a:t>verifikim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Inxhinieri</a:t>
            </a:r>
            <a:r>
              <a:rPr lang="en-US" sz="2200" b="1"/>
              <a:t> </a:t>
            </a:r>
            <a:r>
              <a:rPr lang="en-US" sz="2200" b="1" err="1"/>
              <a:t>sociale</a:t>
            </a:r>
            <a:r>
              <a:rPr lang="en-US" sz="2200"/>
              <a:t>: </a:t>
            </a:r>
            <a:r>
              <a:rPr lang="en-US" sz="2200" err="1"/>
              <a:t>nxënësit</a:t>
            </a:r>
            <a:r>
              <a:rPr lang="en-US" sz="2200"/>
              <a:t> </a:t>
            </a:r>
            <a:r>
              <a:rPr lang="en-US" sz="2200" err="1"/>
              <a:t>mashtrohen</a:t>
            </a:r>
            <a:r>
              <a:rPr lang="en-US" sz="2200"/>
              <a:t> </a:t>
            </a:r>
            <a:r>
              <a:rPr lang="en-US" sz="2200" err="1"/>
              <a:t>përmes</a:t>
            </a:r>
            <a:r>
              <a:rPr lang="en-US" sz="2200"/>
              <a:t> </a:t>
            </a:r>
            <a:r>
              <a:rPr lang="en-US" sz="2200" err="1"/>
              <a:t>imitimit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manipulimit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Rreziqet</a:t>
            </a:r>
            <a:r>
              <a:rPr lang="en-US" sz="2200" b="1"/>
              <a:t> </a:t>
            </a:r>
            <a:r>
              <a:rPr lang="en-US" sz="2200" b="1" err="1"/>
              <a:t>nga</a:t>
            </a:r>
            <a:r>
              <a:rPr lang="en-US" sz="2200" b="1"/>
              <a:t> </a:t>
            </a:r>
            <a:r>
              <a:rPr lang="en-US" sz="2200" b="1" err="1"/>
              <a:t>teknologjitë</a:t>
            </a:r>
            <a:r>
              <a:rPr lang="en-US" sz="2200" b="1"/>
              <a:t> </a:t>
            </a:r>
            <a:r>
              <a:rPr lang="en-US" sz="2200" b="1" err="1"/>
              <a:t>mbikëqyrëse</a:t>
            </a:r>
            <a:r>
              <a:rPr lang="en-US" sz="2200"/>
              <a:t>: </a:t>
            </a:r>
            <a:r>
              <a:rPr lang="en-US" sz="2200" err="1"/>
              <a:t>shqetësime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me </a:t>
            </a:r>
            <a:r>
              <a:rPr lang="en-US" sz="2200" err="1"/>
              <a:t>mjetet</a:t>
            </a:r>
            <a:r>
              <a:rPr lang="en-US" sz="2200"/>
              <a:t> e </a:t>
            </a:r>
            <a:r>
              <a:rPr lang="en-US" sz="2200" err="1"/>
              <a:t>monitorimit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885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F83776-F519-9181-8E0B-903DA600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10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simulojmë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(</a:t>
            </a:r>
            <a:r>
              <a:rPr lang="en-US" err="1"/>
              <a:t>zakonisht</a:t>
            </a:r>
            <a:r>
              <a:rPr lang="en-US"/>
              <a:t> e </a:t>
            </a:r>
            <a:r>
              <a:rPr lang="en-US" err="1"/>
              <a:t>dërguar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email-it)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lehtësisht</a:t>
            </a:r>
            <a:r>
              <a:rPr lang="en-US"/>
              <a:t> </a:t>
            </a:r>
            <a:r>
              <a:rPr lang="en-US" err="1"/>
              <a:t>mashtruese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shkaktojë</a:t>
            </a:r>
            <a:r>
              <a:rPr lang="en-US"/>
              <a:t> </a:t>
            </a:r>
            <a:r>
              <a:rPr lang="en-US" err="1"/>
              <a:t>probleme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Kodi QR </a:t>
            </a:r>
            <a:r>
              <a:rPr lang="en-US" err="1"/>
              <a:t>që</a:t>
            </a:r>
            <a:r>
              <a:rPr lang="en-US"/>
              <a:t> 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skanoni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poshtë</a:t>
            </a:r>
            <a:r>
              <a:rPr lang="en-US"/>
              <a:t> </a:t>
            </a:r>
            <a:r>
              <a:rPr lang="en-US" err="1"/>
              <a:t>vepron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e </a:t>
            </a:r>
            <a:r>
              <a:rPr lang="en-US" err="1"/>
              <a:t>zakonshme</a:t>
            </a:r>
            <a:r>
              <a:rPr lang="en-US"/>
              <a:t>,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vijë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kutinë</a:t>
            </a:r>
            <a:r>
              <a:rPr lang="en-US"/>
              <a:t> </a:t>
            </a:r>
            <a:r>
              <a:rPr lang="en-US" err="1"/>
              <a:t>tuaj</a:t>
            </a:r>
            <a:r>
              <a:rPr lang="en-US"/>
              <a:t> </a:t>
            </a:r>
            <a:r>
              <a:rPr lang="en-US" err="1"/>
              <a:t>postare</a:t>
            </a:r>
            <a:r>
              <a:rPr lang="en-US"/>
              <a:t> </a:t>
            </a:r>
            <a:r>
              <a:rPr lang="en-US" err="1"/>
              <a:t>elektronike</a:t>
            </a:r>
            <a:r>
              <a:rPr lang="en-US"/>
              <a:t> duke u </a:t>
            </a:r>
            <a:r>
              <a:rPr lang="en-US" err="1"/>
              <a:t>paraqitur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mundësi</a:t>
            </a:r>
            <a:r>
              <a:rPr lang="en-US"/>
              <a:t> </a:t>
            </a:r>
            <a:r>
              <a:rPr lang="en-US" err="1"/>
              <a:t>shumë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18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C6873-6F7E-CE36-90CA-19C3F972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A870975-C77E-DF8C-BD4C-235DEA08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959DF91-3908-D2A1-8B12-B28CF315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1" y="2939142"/>
            <a:ext cx="4286250" cy="37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750B7-92ED-C508-E4EC-5D6EC111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Hyrje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CFBBF3-3BB3-3A63-0FEC-4CE6CBBD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Për prezantuesin: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Kevin Locaj</a:t>
            </a:r>
          </a:p>
          <a:p>
            <a:pPr marL="0" indent="0" algn="ctr">
              <a:buNone/>
            </a:pP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MA në Cyber Crime and Terrorism – Swansea University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Autor në: Eksplorimi i shkallës në të cilën ekstremizmi dhe terrorizmi kanë ndryshuar që nga shfaqja e internetit, kapitull në librin </a:t>
            </a:r>
            <a:r>
              <a:rPr lang="en-US" i="1"/>
              <a:t>Digital Transformation in Policing: The Promise, Perils and Solutions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BSc në Sociologji – University of Crete</a:t>
            </a:r>
            <a:endParaRPr lang="en-US" i="1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Certifikim në Python – University of Crete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FCB55E-64FC-5966-FBC5-523766C9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Drejt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Strategjie</a:t>
            </a:r>
            <a:r>
              <a:rPr lang="en-US"/>
              <a:t> </a:t>
            </a:r>
            <a:r>
              <a:rPr lang="en-US" err="1"/>
              <a:t>Proaktive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6192C7-E176-3FF6-9C18-0496B5EA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e </a:t>
            </a:r>
            <a:r>
              <a:rPr lang="en-US" err="1"/>
              <a:t>fortë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shumë-shtresore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infrastrukturën</a:t>
            </a:r>
            <a:r>
              <a:rPr lang="en-US"/>
              <a:t>,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edukimin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bashkëpunimin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monitorim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kërcënimeve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Politika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përdorimin</a:t>
            </a:r>
            <a:r>
              <a:rPr lang="en-US" sz="2000"/>
              <a:t> </a:t>
            </a:r>
            <a:r>
              <a:rPr lang="en-US" sz="2000" err="1"/>
              <a:t>digjital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stafi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Investim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softuer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verifikuar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Trajnim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gjithë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r>
              <a:rPr lang="en-US" sz="2000"/>
              <a:t> </a:t>
            </a:r>
            <a:r>
              <a:rPr lang="en-US" sz="2000" err="1"/>
              <a:t>mbi</a:t>
            </a:r>
            <a:r>
              <a:rPr lang="en-US" sz="2000"/>
              <a:t> </a:t>
            </a:r>
            <a:r>
              <a:rPr lang="en-US" sz="2000" err="1"/>
              <a:t>ndërgjegjësimin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</a:t>
            </a:r>
            <a:r>
              <a:rPr lang="en-US" sz="2000"/>
              <a:t> me </a:t>
            </a:r>
            <a:r>
              <a:rPr lang="en-US" sz="2000" err="1"/>
              <a:t>agjenci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sigurisë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mbështetje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B5AF8-AB02-7198-7F35-49CDC10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447"/>
            <a:ext cx="10515600" cy="4708321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3: </a:t>
            </a:r>
            <a:r>
              <a:rPr lang="en-US" err="1"/>
              <a:t>Komponentët</a:t>
            </a:r>
            <a:r>
              <a:rPr lang="en-US"/>
              <a:t> </a:t>
            </a:r>
            <a:r>
              <a:rPr lang="en-US" err="1"/>
              <a:t>Kryesorë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Saj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Kulturën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69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E048D5-AEDF-968E-BE9D-7B09EE70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Higjienës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Kulturën</a:t>
            </a:r>
            <a:r>
              <a:rPr lang="en-US" b="1"/>
              <a:t> </a:t>
            </a:r>
            <a:r>
              <a:rPr lang="en-US" b="1" err="1"/>
              <a:t>Shkollore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EC4895E-CEFD-D5AE-281C-E412A00D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nuk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e </a:t>
            </a:r>
            <a:r>
              <a:rPr lang="en-US" err="1"/>
              <a:t>departamenteve</a:t>
            </a:r>
            <a:r>
              <a:rPr lang="en-US"/>
              <a:t> IT—ajo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pjesë</a:t>
            </a:r>
            <a:r>
              <a:rPr lang="en-US"/>
              <a:t> e </a:t>
            </a:r>
            <a:r>
              <a:rPr lang="en-US" err="1"/>
              <a:t>kulturës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përditshme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, e </a:t>
            </a:r>
            <a:r>
              <a:rPr lang="en-US" err="1"/>
              <a:t>ndërtuar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politika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qarta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Politika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Përdorimit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Pranueshëm</a:t>
            </a:r>
            <a:r>
              <a:rPr lang="en-US"/>
              <a:t> (AUP)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përshtatura</a:t>
            </a:r>
            <a:r>
              <a:rPr lang="en-US"/>
              <a:t> </a:t>
            </a:r>
            <a:r>
              <a:rPr lang="en-US" err="1"/>
              <a:t>sipas</a:t>
            </a:r>
            <a:r>
              <a:rPr lang="en-US"/>
              <a:t> </a:t>
            </a:r>
            <a:r>
              <a:rPr lang="en-US" err="1"/>
              <a:t>grupmoshave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“</a:t>
            </a:r>
            <a:r>
              <a:rPr lang="en-US" err="1"/>
              <a:t>Kartave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Roli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caktuar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ekipe</a:t>
            </a:r>
            <a:r>
              <a:rPr lang="en-US"/>
              <a:t>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Sisteme</a:t>
            </a:r>
            <a:r>
              <a:rPr lang="en-US"/>
              <a:t> </a:t>
            </a:r>
            <a:r>
              <a:rPr lang="en-US" err="1"/>
              <a:t>raportimi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bazuara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besim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ngjarje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incidente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Auditime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rregullta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plane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reagim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526F94-F074-DD28-5305-5F40218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Politikat</a:t>
            </a:r>
            <a:r>
              <a:rPr lang="en-US" b="1"/>
              <a:t>, </a:t>
            </a:r>
            <a:r>
              <a:rPr lang="en-US" b="1" err="1"/>
              <a:t>Trajnimi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Pjesëmarrja</a:t>
            </a:r>
            <a:r>
              <a:rPr lang="en-US" b="1"/>
              <a:t> e </a:t>
            </a:r>
            <a:r>
              <a:rPr lang="en-US" b="1" err="1"/>
              <a:t>Familjes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1B4C31-E6AE-658B-7ABE-BFBA7175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nivel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integron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trajnimin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angazhimin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krijuar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kulturë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Zhvillim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vazhdueshëm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mësuesit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Punëtori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burime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familjet</a:t>
            </a:r>
            <a:r>
              <a:rPr lang="en-US"/>
              <a:t> (duke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materiale</a:t>
            </a:r>
            <a:r>
              <a:rPr lang="en-US"/>
              <a:t> </a:t>
            </a:r>
            <a:r>
              <a:rPr lang="en-US" err="1"/>
              <a:t>shumëgjuhëshe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Komitete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me </a:t>
            </a:r>
            <a:r>
              <a:rPr lang="en-US" err="1"/>
              <a:t>përfaqësim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larmishëm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Integrim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klasë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etikës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Partneritet</a:t>
            </a:r>
            <a:r>
              <a:rPr lang="en-US"/>
              <a:t> me </a:t>
            </a:r>
            <a:r>
              <a:rPr lang="en-US" err="1"/>
              <a:t>prindërit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forcuar</a:t>
            </a:r>
            <a:r>
              <a:rPr lang="en-US"/>
              <a:t> </a:t>
            </a:r>
            <a:r>
              <a:rPr lang="en-US" err="1"/>
              <a:t>praktikat</a:t>
            </a:r>
            <a:r>
              <a:rPr lang="en-US"/>
              <a:t> e </a:t>
            </a:r>
            <a:r>
              <a:rPr lang="en-US" err="1"/>
              <a:t>mira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765679-440E-835F-50BF-1EFF013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4: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Kurrikulë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Familjes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Higjienën</a:t>
            </a:r>
            <a:r>
              <a:rPr lang="en-US"/>
              <a:t> </a:t>
            </a:r>
            <a:r>
              <a:rPr lang="en-US" err="1"/>
              <a:t>Kibernetike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6EBAA2-CA41-FE8C-A101-B0B6ED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Sigurisë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Kurrikulë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76F00EA-890B-1B0B-A0EF-43BD5357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gjitha</a:t>
            </a:r>
            <a:r>
              <a:rPr lang="en-US"/>
              <a:t> </a:t>
            </a:r>
            <a:r>
              <a:rPr lang="en-US" err="1"/>
              <a:t>lëndët</a:t>
            </a:r>
            <a:r>
              <a:rPr lang="en-US"/>
              <a:t> </a:t>
            </a:r>
            <a:r>
              <a:rPr lang="en-US" err="1"/>
              <a:t>ndihmon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ndërtimin</a:t>
            </a:r>
            <a:r>
              <a:rPr lang="en-US"/>
              <a:t> e </a:t>
            </a:r>
            <a:r>
              <a:rPr lang="en-US" err="1"/>
              <a:t>qëndrueshmërisë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afatgjatë</a:t>
            </a:r>
            <a:r>
              <a:rPr lang="en-US"/>
              <a:t>.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nisë</a:t>
            </a:r>
            <a:r>
              <a:rPr lang="en-US"/>
              <a:t> </a:t>
            </a:r>
            <a:r>
              <a:rPr lang="en-US" err="1"/>
              <a:t>herët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thelluar</a:t>
            </a:r>
            <a:r>
              <a:rPr lang="en-US"/>
              <a:t> me </a:t>
            </a:r>
            <a:r>
              <a:rPr lang="en-US" err="1"/>
              <a:t>kalimin</a:t>
            </a:r>
            <a:r>
              <a:rPr lang="en-US"/>
              <a:t> e </a:t>
            </a:r>
            <a:r>
              <a:rPr lang="en-US" err="1"/>
              <a:t>moshës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Filloni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shkollën</a:t>
            </a:r>
            <a:r>
              <a:rPr lang="en-US" sz="2200"/>
              <a:t> </a:t>
            </a:r>
            <a:r>
              <a:rPr lang="en-US" sz="2200" err="1"/>
              <a:t>fillore</a:t>
            </a:r>
            <a:r>
              <a:rPr lang="en-US" sz="2200"/>
              <a:t> me </a:t>
            </a:r>
            <a:r>
              <a:rPr lang="en-US" sz="2200" err="1"/>
              <a:t>mësime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respektin</a:t>
            </a:r>
            <a:r>
              <a:rPr lang="en-US" sz="2200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Zgjerojeni</a:t>
            </a:r>
            <a:r>
              <a:rPr lang="en-US" sz="2200"/>
              <a:t> </a:t>
            </a:r>
            <a:r>
              <a:rPr lang="en-US" sz="2200" err="1"/>
              <a:t>më</a:t>
            </a:r>
            <a:r>
              <a:rPr lang="en-US" sz="2200"/>
              <a:t> </a:t>
            </a:r>
            <a:r>
              <a:rPr lang="en-US" sz="2200" err="1"/>
              <a:t>tej</a:t>
            </a:r>
            <a:r>
              <a:rPr lang="en-US" sz="2200"/>
              <a:t> me </a:t>
            </a:r>
            <a:r>
              <a:rPr lang="en-US" sz="2200" err="1"/>
              <a:t>tema</a:t>
            </a:r>
            <a:r>
              <a:rPr lang="en-US" sz="2200"/>
              <a:t> </a:t>
            </a:r>
            <a:r>
              <a:rPr lang="en-US" sz="2200" err="1"/>
              <a:t>si</a:t>
            </a:r>
            <a:r>
              <a:rPr lang="en-US" sz="2200"/>
              <a:t> phishing, </a:t>
            </a:r>
            <a:r>
              <a:rPr lang="en-US" sz="2200" err="1"/>
              <a:t>siguria</a:t>
            </a:r>
            <a:r>
              <a:rPr lang="en-US" sz="2200"/>
              <a:t> e </a:t>
            </a:r>
            <a:r>
              <a:rPr lang="en-US" sz="2200" err="1"/>
              <a:t>fjalëkalimeve</a:t>
            </a:r>
            <a:r>
              <a:rPr lang="en-US" sz="2200"/>
              <a:t>, </a:t>
            </a:r>
            <a:r>
              <a:rPr lang="en-US" sz="2200" err="1"/>
              <a:t>etika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programimi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çdo</a:t>
            </a:r>
            <a:r>
              <a:rPr lang="en-US" sz="2200"/>
              <a:t> </a:t>
            </a:r>
            <a:r>
              <a:rPr lang="en-US" sz="2200" err="1"/>
              <a:t>lëndë</a:t>
            </a:r>
            <a:r>
              <a:rPr lang="en-US" sz="2200"/>
              <a:t> (p.sh., </a:t>
            </a:r>
            <a:r>
              <a:rPr lang="en-US" sz="2200" err="1"/>
              <a:t>dezinformimi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lëndën</a:t>
            </a:r>
            <a:r>
              <a:rPr lang="en-US" sz="2200"/>
              <a:t> e </a:t>
            </a:r>
            <a:r>
              <a:rPr lang="en-US" sz="2200" err="1"/>
              <a:t>edukimit</a:t>
            </a:r>
            <a:r>
              <a:rPr lang="en-US" sz="2200"/>
              <a:t> </a:t>
            </a:r>
            <a:r>
              <a:rPr lang="en-US" sz="2200" err="1"/>
              <a:t>shoqëror</a:t>
            </a:r>
            <a:r>
              <a:rPr lang="en-US" sz="220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mësimin</a:t>
            </a:r>
            <a:r>
              <a:rPr lang="en-US" sz="2200"/>
              <a:t> me </a:t>
            </a:r>
            <a:r>
              <a:rPr lang="en-US" sz="2200" err="1"/>
              <a:t>projekte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gara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fushën</a:t>
            </a:r>
            <a:r>
              <a:rPr lang="en-US" sz="2200"/>
              <a:t> e </a:t>
            </a:r>
            <a:r>
              <a:rPr lang="en-US" sz="2200" err="1"/>
              <a:t>sigurisë</a:t>
            </a:r>
            <a:r>
              <a:rPr lang="en-US" sz="2200"/>
              <a:t> </a:t>
            </a:r>
            <a:r>
              <a:rPr lang="en-US" sz="2200" err="1"/>
              <a:t>kibernetike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Jepni</a:t>
            </a:r>
            <a:r>
              <a:rPr lang="en-US" sz="2200"/>
              <a:t> </a:t>
            </a:r>
            <a:r>
              <a:rPr lang="en-US" sz="2200" err="1"/>
              <a:t>përparësi</a:t>
            </a:r>
            <a:r>
              <a:rPr lang="en-US" sz="2200"/>
              <a:t> </a:t>
            </a:r>
            <a:r>
              <a:rPr lang="en-US" sz="2200" err="1"/>
              <a:t>trajnimit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mësuesve</a:t>
            </a:r>
            <a:r>
              <a:rPr lang="en-US" sz="2200"/>
              <a:t> me </a:t>
            </a:r>
            <a:r>
              <a:rPr lang="en-US" sz="2200" err="1"/>
              <a:t>burime</a:t>
            </a:r>
            <a:r>
              <a:rPr lang="en-US" sz="2200"/>
              <a:t> </a:t>
            </a:r>
            <a:r>
              <a:rPr lang="en-US" sz="2200" err="1"/>
              <a:t>falas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kombëtare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310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A0F56-51EA-00B3-BCCB-E2F96F0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Sigurimi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Përfshirjes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Barazisë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Mësimin</a:t>
            </a:r>
            <a:r>
              <a:rPr lang="en-US"/>
              <a:t> </a:t>
            </a:r>
            <a:r>
              <a:rPr lang="en-US" err="1"/>
              <a:t>Kibernetik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E8D76-1752-E23B-E0BF-533E70A3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gjithëpërfshirës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qasshëm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,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ata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nën-përfaqësuar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fushat</a:t>
            </a:r>
            <a:r>
              <a:rPr lang="en-US"/>
              <a:t> STEM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Adresoni</a:t>
            </a:r>
            <a:r>
              <a:rPr lang="en-US" sz="2000"/>
              <a:t> </a:t>
            </a:r>
            <a:r>
              <a:rPr lang="en-US" sz="2000" err="1"/>
              <a:t>mungesat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vajzat</a:t>
            </a:r>
            <a:r>
              <a:rPr lang="en-US" sz="2000"/>
              <a:t>, </a:t>
            </a:r>
            <a:r>
              <a:rPr lang="en-US" sz="2000" err="1"/>
              <a:t>nxënësit</a:t>
            </a:r>
            <a:r>
              <a:rPr lang="en-US" sz="2000"/>
              <a:t> me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ardhura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ulëta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ata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pakicat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Përdorni</a:t>
            </a:r>
            <a:r>
              <a:rPr lang="en-US" sz="2000"/>
              <a:t>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i="1"/>
              <a:t>Girls Who Code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kuadrin</a:t>
            </a:r>
            <a:r>
              <a:rPr lang="en-US" sz="2000"/>
              <a:t> e </a:t>
            </a:r>
            <a:r>
              <a:rPr lang="en-US" sz="2000" err="1"/>
              <a:t>barazisë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i="1"/>
              <a:t>Code.org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Materiale</a:t>
            </a:r>
            <a:r>
              <a:rPr lang="en-US" sz="2000"/>
              <a:t> </a:t>
            </a:r>
            <a:r>
              <a:rPr lang="en-US" sz="2000" err="1"/>
              <a:t>kulturore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burime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shumë</a:t>
            </a:r>
            <a:r>
              <a:rPr lang="en-US" sz="2000"/>
              <a:t> </a:t>
            </a:r>
            <a:r>
              <a:rPr lang="en-US" sz="2000" err="1"/>
              <a:t>gjuhë</a:t>
            </a:r>
            <a:endParaRPr lang="en-US" sz="2000" i="1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Inkurajim</a:t>
            </a:r>
            <a:r>
              <a:rPr lang="en-US" sz="2000"/>
              <a:t> </a:t>
            </a:r>
            <a:r>
              <a:rPr lang="en-US" sz="2000" err="1"/>
              <a:t>aktiv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pjesëmarrje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larmishme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nisma</a:t>
            </a:r>
            <a:r>
              <a:rPr lang="en-US" sz="2000"/>
              <a:t> </a:t>
            </a:r>
            <a:r>
              <a:rPr lang="en-US" sz="2000" err="1"/>
              <a:t>teknologjike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7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067DBB-A7CF-B109-87E4-CE43AFB2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Forcimi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9B0E45-92CE-CD99-61A1-D73070A0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kur</a:t>
            </a:r>
            <a:r>
              <a:rPr lang="en-US"/>
              <a:t> </a:t>
            </a:r>
            <a:r>
              <a:rPr lang="en-US" err="1"/>
              <a:t>përforcohet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komunitet</a:t>
            </a:r>
            <a:r>
              <a:rPr lang="en-US"/>
              <a:t>. </a:t>
            </a:r>
            <a:r>
              <a:rPr lang="en-US" err="1"/>
              <a:t>Bashkëpunimi</a:t>
            </a:r>
            <a:r>
              <a:rPr lang="en-US"/>
              <a:t> </a:t>
            </a:r>
            <a:r>
              <a:rPr lang="en-US" err="1"/>
              <a:t>forcon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përtej</a:t>
            </a:r>
            <a:r>
              <a:rPr lang="en-US"/>
              <a:t> </a:t>
            </a:r>
            <a:r>
              <a:rPr lang="en-US" err="1"/>
              <a:t>klasës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Siguroni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prindërit</a:t>
            </a:r>
            <a:r>
              <a:rPr lang="en-US" sz="2200"/>
              <a:t> </a:t>
            </a:r>
            <a:r>
              <a:rPr lang="en-US" sz="2200" err="1"/>
              <a:t>udhëzues</a:t>
            </a:r>
            <a:r>
              <a:rPr lang="en-US" sz="2200"/>
              <a:t> </a:t>
            </a:r>
            <a:r>
              <a:rPr lang="en-US" sz="2200" err="1"/>
              <a:t>praktikë</a:t>
            </a:r>
            <a:r>
              <a:rPr lang="en-US" sz="2200"/>
              <a:t>, </a:t>
            </a:r>
            <a:r>
              <a:rPr lang="en-US" sz="2200" err="1"/>
              <a:t>paketa</a:t>
            </a:r>
            <a:r>
              <a:rPr lang="en-US" sz="2200"/>
              <a:t> </a:t>
            </a:r>
            <a:r>
              <a:rPr lang="en-US" sz="2200" err="1"/>
              <a:t>informuese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punëtori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nn-NO" sz="2200"/>
              <a:t>Bashkëpunoni me biblioteka, OJF dhe organizata locale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familjet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rishikimin</a:t>
            </a:r>
            <a:r>
              <a:rPr lang="en-US" sz="2200"/>
              <a:t> e </a:t>
            </a:r>
            <a:r>
              <a:rPr lang="en-US" sz="2200" err="1"/>
              <a:t>politikave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udhëhequra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nxënësit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Harmonizoni</a:t>
            </a:r>
            <a:r>
              <a:rPr lang="en-US" sz="2200"/>
              <a:t> </a:t>
            </a:r>
            <a:r>
              <a:rPr lang="en-US" sz="2200" err="1"/>
              <a:t>mesazhet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ndërmjet</a:t>
            </a:r>
            <a:r>
              <a:rPr lang="en-US" sz="2200"/>
              <a:t> </a:t>
            </a:r>
            <a:r>
              <a:rPr lang="en-US" sz="2200" err="1"/>
              <a:t>shkollës</a:t>
            </a:r>
            <a:r>
              <a:rPr lang="en-US" sz="2200"/>
              <a:t>, </a:t>
            </a:r>
            <a:r>
              <a:rPr lang="en-US" sz="2200" err="1"/>
              <a:t>shtëpisë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platformave</a:t>
            </a:r>
            <a:r>
              <a:rPr lang="en-US" sz="2200"/>
              <a:t> </a:t>
            </a:r>
            <a:r>
              <a:rPr lang="en-US" sz="2200" err="1"/>
              <a:t>publike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partneritete</a:t>
            </a:r>
            <a:r>
              <a:rPr lang="en-US" sz="2200"/>
              <a:t> me </a:t>
            </a:r>
            <a:r>
              <a:rPr lang="en-US" sz="2200" err="1"/>
              <a:t>kompani</a:t>
            </a:r>
            <a:r>
              <a:rPr lang="en-US" sz="2200"/>
              <a:t> </a:t>
            </a:r>
            <a:r>
              <a:rPr lang="en-US" sz="2200" err="1"/>
              <a:t>teknologjike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zgjeruar</a:t>
            </a:r>
            <a:r>
              <a:rPr lang="en-US" sz="2200"/>
              <a:t> </a:t>
            </a:r>
            <a:r>
              <a:rPr lang="en-US" sz="2200" err="1"/>
              <a:t>burimet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ndikimin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973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53FFF-D137-0142-6E5F-059675E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7684"/>
            <a:ext cx="10515600" cy="3362632"/>
          </a:xfrm>
        </p:spPr>
        <p:txBody>
          <a:bodyPr>
            <a:normAutofit/>
          </a:bodyPr>
          <a:lstStyle/>
          <a:p>
            <a:pPr algn="ctr"/>
            <a:r>
              <a:rPr lang="en-US"/>
              <a:t>Një demonstrim i shpejtë për prindërit se si të kufizojnë qasjen në aplikacione të padëshiruara, kohën e përdorimit të ekranit nga fëmijët e tyre në telefon</a:t>
            </a:r>
            <a:r>
              <a:rPr lang="el-G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Θέση περιεχομένου 40">
            <a:extLst>
              <a:ext uri="{FF2B5EF4-FFF2-40B4-BE49-F238E27FC236}">
                <a16:creationId xmlns:a16="http://schemas.microsoft.com/office/drawing/2014/main" id="{E43F18C1-8104-B588-B308-7635966E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0"/>
            <a:ext cx="3956038" cy="3428998"/>
          </a:xfrm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616B5983-88D7-8A6E-88CA-9E31788E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30" y="0"/>
            <a:ext cx="4184212" cy="3428998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FF8F33-D5E0-3343-5AEF-A8614D5F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50" y="0"/>
            <a:ext cx="4041058" cy="3428999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B851F726-0278-47B0-1FC4-890996C1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3429001"/>
            <a:ext cx="3956038" cy="3429000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513E5111-8494-106C-C1CF-8C743D614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8" y="3428998"/>
            <a:ext cx="4257875" cy="3383476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01CDB05D-2100-407D-CBC9-AFB5D8DA2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3429000"/>
            <a:ext cx="4184211" cy="3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2CC663-7F30-11CC-0D31-A5FAC1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335558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DC30AA-4DFA-52F7-505D-E846F5D6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32" y="4157921"/>
            <a:ext cx="3197735" cy="2379404"/>
          </a:xfrm>
        </p:spPr>
      </p:pic>
    </p:spTree>
    <p:extLst>
      <p:ext uri="{BB962C8B-B14F-4D97-AF65-F5344CB8AC3E}">
        <p14:creationId xmlns:p14="http://schemas.microsoft.com/office/powerpoint/2010/main" val="578133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A02B1DC-FB64-5E1F-175A-5A45ED34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8493" cy="34290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DC5F464-1C36-D676-2561-A6D7AA47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3" y="0"/>
            <a:ext cx="3488493" cy="34290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9EDAA2-0CD1-CB0C-B059-8C791E51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6" y="0"/>
            <a:ext cx="5215014" cy="3429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E186F26-2ADB-9C5A-08EA-108F24FC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564392" cy="342900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FC02DD0-6F24-DD50-DEED-59C1479F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2" y="3429000"/>
            <a:ext cx="3951237" cy="34290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D045B40-894C-7A7F-D7AF-0D913B512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9" y="3429000"/>
            <a:ext cx="46763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434102C-A128-DD0F-CA4C-888FF50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79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5A88B81-9318-8C26-A203-67399C99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6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1E57A1-EFCB-D69B-3E36-AE6C6588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34035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74B949C-9A77-9562-7969-41EB0D44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61" y="0"/>
            <a:ext cx="6229739" cy="6857999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36F962C-61BF-E735-EBF4-9118903D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62260" cy="67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6AD5B90-4CE9-347B-C12B-4A65A1AE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1: Instalimi i aplikacionit Family Link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</a:t>
            </a:r>
            <a:r>
              <a:rPr lang="en-US" b="1"/>
              <a:t>Google Play Store</a:t>
            </a:r>
            <a:r>
              <a:rPr lang="en-US"/>
              <a:t> në pajisjen tënde.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Kërko </a:t>
            </a:r>
            <a:r>
              <a:rPr lang="en-US" b="1"/>
              <a:t>Google Family Link</a:t>
            </a:r>
            <a:r>
              <a:rPr lang="en-US"/>
              <a:t> dhe instaloje.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aplikacionin dhe hyn me llogarinë tënde Google.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/>
              <a:t>Hapi 2: Shtimi i një fëmije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faqen kryesore të aplikacionit, shtyp ikonën </a:t>
            </a:r>
            <a:r>
              <a:rPr lang="en-US" b="1"/>
              <a:t>"+"</a:t>
            </a:r>
            <a:r>
              <a:rPr lang="en-US"/>
              <a:t> për të shtuar një fëmijë.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Ndiq udhëzimet për të krijuar ose lidhur llogarinë Google të fëmijës tënd.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3: Vendosja e kufizimeve kohore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profilin e fëmijës tënd nga faqja kryesore e aplikacionit.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fi-FI"/>
              <a:t>Shko te seksioni </a:t>
            </a:r>
            <a:r>
              <a:rPr lang="fi-FI" b="1"/>
              <a:t>"Koha e ekranit" (Screen time)</a:t>
            </a:r>
            <a:r>
              <a:rPr lang="fi-FI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Aktivizo opsionin </a:t>
            </a:r>
            <a:r>
              <a:rPr lang="en-US" b="1"/>
              <a:t>"Kufizim ditor" (Daily limit)</a:t>
            </a:r>
            <a:r>
              <a:rPr lang="en-US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kufizimin kohor të dëshiruar për çdo ditë të javës.</a:t>
            </a:r>
          </a:p>
        </p:txBody>
      </p:sp>
    </p:spTree>
    <p:extLst>
      <p:ext uri="{BB962C8B-B14F-4D97-AF65-F5344CB8AC3E}">
        <p14:creationId xmlns:p14="http://schemas.microsoft.com/office/powerpoint/2010/main" val="119343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FDA2BEF-DA74-C378-5535-BCB3770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/>
              <a:t>Hapi 4: Kufizimi i aplikacioneve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seksionin </a:t>
            </a:r>
            <a:r>
              <a:rPr lang="en-US" b="1"/>
              <a:t>"Koha e ekranit"</a:t>
            </a:r>
            <a:r>
              <a:rPr lang="en-US"/>
              <a:t>, zgjidh </a:t>
            </a:r>
            <a:r>
              <a:rPr lang="en-US" b="1"/>
              <a:t>"Kufizimet e aplikacioneve" (App limits)</a:t>
            </a:r>
            <a:r>
              <a:rPr lang="en-US"/>
              <a:t>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aplikacionet që dëshiron të kufizosh.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kohën maksimale të përdorimit për secilin aplikacion.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5: Cilësime shtesë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Mund të vendosësh </a:t>
            </a:r>
            <a:r>
              <a:rPr lang="en-US" b="1"/>
              <a:t>"Orarin e gjumit" (Bedtime)</a:t>
            </a:r>
            <a:r>
              <a:rPr lang="en-US"/>
              <a:t> për të kufizuar përdorimin e pajisjes gjatë natës.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Aplikacioni gjithashtu ofron mundësi për: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ndjekje të vendndodhjes,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b="1"/>
              <a:t>miratim ose refuzim të aplikacioneve</a:t>
            </a:r>
            <a:r>
              <a:rPr lang="el-GR" b="1"/>
              <a:t>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menaxhim të lejeve të aplikacioneve</a:t>
            </a:r>
            <a:r>
              <a:rPr lang="el-GR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96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8CD6F5-1339-1429-FD7D-9D8F41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5: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Nxënësve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Planifikimi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Reagimit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r>
              <a:rPr lang="en-US"/>
              <a:t> e </a:t>
            </a:r>
            <a:r>
              <a:rPr lang="en-US" err="1"/>
              <a:t>Zbutja</a:t>
            </a:r>
            <a:r>
              <a:rPr lang="en-US"/>
              <a:t> e </a:t>
            </a:r>
            <a:r>
              <a:rPr lang="en-US" err="1"/>
              <a:t>Rrezikut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AA9FA6-D948-4A14-52C6-874F510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Mbrojtja</a:t>
            </a:r>
            <a:r>
              <a:rPr lang="en-US" b="1"/>
              <a:t> e </a:t>
            </a:r>
            <a:r>
              <a:rPr lang="en-US" b="1" err="1"/>
              <a:t>të</a:t>
            </a:r>
            <a:r>
              <a:rPr lang="en-US" b="1"/>
              <a:t> </a:t>
            </a:r>
            <a:r>
              <a:rPr lang="en-US" b="1" err="1"/>
              <a:t>Dhënave</a:t>
            </a:r>
            <a:r>
              <a:rPr lang="en-US" b="1"/>
              <a:t> </a:t>
            </a:r>
            <a:r>
              <a:rPr lang="en-US" b="1" err="1"/>
              <a:t>të</a:t>
            </a:r>
            <a:r>
              <a:rPr lang="en-US" b="1"/>
              <a:t> Nxënësve: </a:t>
            </a:r>
            <a:r>
              <a:rPr lang="en-US" b="1" err="1"/>
              <a:t>Aspektet</a:t>
            </a:r>
            <a:r>
              <a:rPr lang="en-US" b="1"/>
              <a:t> </a:t>
            </a:r>
            <a:r>
              <a:rPr lang="en-US" b="1" err="1"/>
              <a:t>Ligjore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Etike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D3EF5-9958-A855-360C-109FC8AD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respektuar</a:t>
            </a:r>
            <a:r>
              <a:rPr lang="en-US"/>
              <a:t> </a:t>
            </a:r>
            <a:r>
              <a:rPr lang="en-US" err="1"/>
              <a:t>ligjet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përmbushur</a:t>
            </a:r>
            <a:r>
              <a:rPr lang="en-US"/>
              <a:t> </a:t>
            </a:r>
            <a:r>
              <a:rPr lang="en-US" err="1"/>
              <a:t>standardet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arsim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drejtat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Rregullore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: GDPR (BE), FERPA &amp; COPPA (SHBA)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Verifikoni</a:t>
            </a:r>
            <a:r>
              <a:rPr lang="en-US" sz="2000"/>
              <a:t> </a:t>
            </a:r>
            <a:r>
              <a:rPr lang="en-US" sz="2000" err="1"/>
              <a:t>ofruesit</a:t>
            </a:r>
            <a:r>
              <a:rPr lang="en-US" sz="2000"/>
              <a:t> e </a:t>
            </a:r>
            <a:r>
              <a:rPr lang="en-US" sz="2000" err="1"/>
              <a:t>teknologjisë</a:t>
            </a:r>
            <a:r>
              <a:rPr lang="en-US" sz="2000"/>
              <a:t> </a:t>
            </a:r>
            <a:r>
              <a:rPr lang="en-US" sz="2000" err="1"/>
              <a:t>arsimore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palëve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treta</a:t>
            </a:r>
            <a:r>
              <a:rPr lang="en-US" sz="2000"/>
              <a:t>; </a:t>
            </a: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marrëveshje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Shmangni</a:t>
            </a:r>
            <a:r>
              <a:rPr lang="en-US" sz="2000"/>
              <a:t> </a:t>
            </a:r>
            <a:r>
              <a:rPr lang="en-US" sz="2000" err="1"/>
              <a:t>mbikëqyrjen</a:t>
            </a:r>
            <a:r>
              <a:rPr lang="en-US" sz="2000"/>
              <a:t> e </a:t>
            </a:r>
            <a:r>
              <a:rPr lang="en-US" sz="2000" err="1"/>
              <a:t>tepruar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kufizoni</a:t>
            </a:r>
            <a:r>
              <a:rPr lang="en-US" sz="2000"/>
              <a:t> </a:t>
            </a:r>
            <a:r>
              <a:rPr lang="en-US" sz="2000" err="1"/>
              <a:t>mbledhjen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privatësinë</a:t>
            </a:r>
            <a:r>
              <a:rPr lang="en-US" sz="2000"/>
              <a:t>, </a:t>
            </a:r>
            <a:r>
              <a:rPr lang="en-US" sz="2000" err="1"/>
              <a:t>pëlqimin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drejtat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Përdorimi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AI </a:t>
            </a:r>
            <a:r>
              <a:rPr lang="en-US" sz="2000" err="1"/>
              <a:t>kërkon</a:t>
            </a:r>
            <a:r>
              <a:rPr lang="en-US" sz="2000"/>
              <a:t> </a:t>
            </a:r>
            <a:r>
              <a:rPr lang="en-US" sz="2000" err="1"/>
              <a:t>transparencë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mbikëqyrje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njeriu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849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B9959C-A53E-FDFB-7733-845DB1B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Planifikimi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Reagimit</a:t>
            </a:r>
            <a:r>
              <a:rPr lang="en-US" b="1"/>
              <a:t> </a:t>
            </a:r>
            <a:r>
              <a:rPr lang="en-US" b="1" err="1"/>
              <a:t>ndaj</a:t>
            </a:r>
            <a:r>
              <a:rPr lang="en-US" b="1"/>
              <a:t> </a:t>
            </a:r>
            <a:r>
              <a:rPr lang="en-US" b="1" err="1"/>
              <a:t>Incidenteve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2F5C57-9B8E-9947-1D43-152A76DF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Edhe</a:t>
            </a:r>
            <a:r>
              <a:rPr lang="en-US"/>
              <a:t> me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fortë</a:t>
            </a:r>
            <a:r>
              <a:rPr lang="en-US"/>
              <a:t>, </a:t>
            </a:r>
            <a:r>
              <a:rPr lang="en-US" err="1"/>
              <a:t>incidentet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ndodhin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plan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qartë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testuar</a:t>
            </a:r>
            <a:r>
              <a:rPr lang="en-US"/>
              <a:t> </a:t>
            </a:r>
            <a:r>
              <a:rPr lang="en-US" err="1"/>
              <a:t>mirë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kufizuar</a:t>
            </a:r>
            <a:r>
              <a:rPr lang="en-US"/>
              <a:t> </a:t>
            </a:r>
            <a:r>
              <a:rPr lang="en-US" err="1"/>
              <a:t>dëmet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rikthyer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normal.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Formoni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ekip</a:t>
            </a:r>
            <a:r>
              <a:rPr lang="en-US" sz="2000"/>
              <a:t> </a:t>
            </a:r>
            <a:r>
              <a:rPr lang="en-US" sz="2000" err="1"/>
              <a:t>reagimi</a:t>
            </a:r>
            <a:r>
              <a:rPr lang="en-US" sz="2000"/>
              <a:t> me </a:t>
            </a:r>
            <a:r>
              <a:rPr lang="en-US" sz="2000" err="1"/>
              <a:t>anëtarë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funksione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ndryshme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rolet</a:t>
            </a:r>
            <a:r>
              <a:rPr lang="en-US" sz="2000"/>
              <a:t>, </a:t>
            </a:r>
            <a:r>
              <a:rPr lang="en-US" sz="2000" err="1"/>
              <a:t>protokollet</a:t>
            </a:r>
            <a:r>
              <a:rPr lang="en-US" sz="2000"/>
              <a:t> e </a:t>
            </a:r>
            <a:r>
              <a:rPr lang="en-US" sz="2000" err="1"/>
              <a:t>komunikimit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kontaktet</a:t>
            </a:r>
            <a:r>
              <a:rPr lang="en-US" sz="2000"/>
              <a:t> </a:t>
            </a:r>
            <a:r>
              <a:rPr lang="en-US" sz="2000" err="1"/>
              <a:t>emergjente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simulime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përditësoni</a:t>
            </a:r>
            <a:r>
              <a:rPr lang="en-US" sz="2000"/>
              <a:t> planet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Jepni</a:t>
            </a:r>
            <a:r>
              <a:rPr lang="en-US" sz="2000"/>
              <a:t> </a:t>
            </a:r>
            <a:r>
              <a:rPr lang="en-US" sz="2000" err="1"/>
              <a:t>përparësi</a:t>
            </a:r>
            <a:r>
              <a:rPr lang="en-US" sz="2000"/>
              <a:t> </a:t>
            </a:r>
            <a:r>
              <a:rPr lang="en-US" sz="2000" err="1"/>
              <a:t>zbulimit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hershëm</a:t>
            </a:r>
            <a:r>
              <a:rPr lang="en-US" sz="2000"/>
              <a:t>, </a:t>
            </a:r>
            <a:r>
              <a:rPr lang="en-US" sz="2000" err="1"/>
              <a:t>izolimit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shpejtë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komunikimit</a:t>
            </a:r>
            <a:r>
              <a:rPr lang="en-US" sz="2000"/>
              <a:t> me </a:t>
            </a:r>
            <a:r>
              <a:rPr lang="en-US" sz="2000" err="1"/>
              <a:t>palët</a:t>
            </a:r>
            <a:r>
              <a:rPr lang="en-US" sz="2000"/>
              <a:t> e </a:t>
            </a:r>
            <a:r>
              <a:rPr lang="en-US" sz="2000" err="1"/>
              <a:t>interesuara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Pas </a:t>
            </a:r>
            <a:r>
              <a:rPr lang="en-US" sz="2000" err="1"/>
              <a:t>incidentit</a:t>
            </a:r>
            <a:r>
              <a:rPr lang="en-US" sz="2000"/>
              <a:t>: </a:t>
            </a:r>
            <a:r>
              <a:rPr lang="en-US" sz="2000" err="1"/>
              <a:t>analizë</a:t>
            </a:r>
            <a:r>
              <a:rPr lang="en-US" sz="2000"/>
              <a:t> </a:t>
            </a:r>
            <a:r>
              <a:rPr lang="en-US" sz="2000" err="1"/>
              <a:t>forenzike</a:t>
            </a:r>
            <a:r>
              <a:rPr lang="en-US" sz="2000"/>
              <a:t>, </a:t>
            </a:r>
            <a:r>
              <a:rPr lang="en-US" sz="2000" err="1"/>
              <a:t>rikuperim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raportim</a:t>
            </a:r>
            <a:r>
              <a:rPr lang="en-US" sz="2000"/>
              <a:t> transparent</a:t>
            </a:r>
          </a:p>
        </p:txBody>
      </p:sp>
    </p:spTree>
    <p:extLst>
      <p:ext uri="{BB962C8B-B14F-4D97-AF65-F5344CB8AC3E}">
        <p14:creationId xmlns:p14="http://schemas.microsoft.com/office/powerpoint/2010/main" val="417263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5EE287-C03F-81BC-8551-A1F752C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Qëndrueshmëria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</a:t>
            </a:r>
            <a:r>
              <a:rPr lang="en-US" b="1" err="1"/>
              <a:t>Proaktive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8D85584-43BB-0B20-F89F-D393938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Qëndrueshmëria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vjen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reduktimi</a:t>
            </a:r>
            <a:r>
              <a:rPr lang="en-US"/>
              <a:t> </a:t>
            </a:r>
            <a:r>
              <a:rPr lang="en-US" err="1"/>
              <a:t>proaktiv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integruar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e </a:t>
            </a:r>
            <a:r>
              <a:rPr lang="en-US" err="1"/>
              <a:t>shkollës</a:t>
            </a:r>
            <a:r>
              <a:rPr lang="en-US"/>
              <a:t> —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zgjidhje</a:t>
            </a:r>
            <a:r>
              <a:rPr lang="en-US"/>
              <a:t> </a:t>
            </a:r>
            <a:r>
              <a:rPr lang="en-US" err="1"/>
              <a:t>reaktive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IT-</a:t>
            </a:r>
            <a:r>
              <a:rPr lang="en-US" err="1"/>
              <a:t>së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segmentim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rrjetit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Zbatoni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minimal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sigurta</a:t>
            </a:r>
            <a:r>
              <a:rPr lang="en-US" sz="2000"/>
              <a:t> BYOD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Mbani</a:t>
            </a:r>
            <a:r>
              <a:rPr lang="en-US" sz="2000"/>
              <a:t> </a:t>
            </a:r>
            <a:r>
              <a:rPr lang="en-US" sz="2000" err="1"/>
              <a:t>inventarin</a:t>
            </a:r>
            <a:r>
              <a:rPr lang="en-US" sz="2000"/>
              <a:t> e </a:t>
            </a:r>
            <a:r>
              <a:rPr lang="en-US" sz="2000" err="1"/>
              <a:t>softuerëve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</a:t>
            </a:r>
            <a:r>
              <a:rPr lang="en-US" sz="2000" err="1"/>
              <a:t>gjithmonë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përditësuar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Nxisni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kulturë</a:t>
            </a:r>
            <a:r>
              <a:rPr lang="en-US" sz="2000"/>
              <a:t> </a:t>
            </a:r>
            <a:r>
              <a:rPr lang="en-US" sz="2000" err="1"/>
              <a:t>përmirësimi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gatishmërie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Ruani</a:t>
            </a:r>
            <a:r>
              <a:rPr lang="en-US" sz="2000"/>
              <a:t> </a:t>
            </a:r>
            <a:r>
              <a:rPr lang="en-US" sz="2000" err="1"/>
              <a:t>besimin</a:t>
            </a:r>
            <a:r>
              <a:rPr lang="en-US" sz="2000"/>
              <a:t> </a:t>
            </a:r>
            <a:r>
              <a:rPr lang="en-US" sz="2000" err="1"/>
              <a:t>përmes</a:t>
            </a:r>
            <a:r>
              <a:rPr lang="en-US" sz="2000"/>
              <a:t> </a:t>
            </a:r>
            <a:r>
              <a:rPr lang="en-US" sz="2000" err="1"/>
              <a:t>transparencës</a:t>
            </a:r>
            <a:r>
              <a:rPr lang="en-US" sz="2000"/>
              <a:t>, </a:t>
            </a:r>
            <a:r>
              <a:rPr lang="en-US" sz="2000" err="1"/>
              <a:t>përgjegjësisë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trajnimit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3D1585-52DC-06B4-A706-693BA62F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95"/>
            <a:ext cx="10515600" cy="174881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6: Raste </a:t>
            </a:r>
            <a:r>
              <a:rPr lang="en-US" err="1"/>
              <a:t>Studimore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Ndikimi</a:t>
            </a:r>
            <a:r>
              <a:rPr lang="en-US"/>
              <a:t> </a:t>
            </a:r>
            <a:r>
              <a:rPr lang="en-US" err="1"/>
              <a:t>Psikosocial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tek</a:t>
            </a:r>
            <a:r>
              <a:rPr lang="en-US"/>
              <a:t> </a:t>
            </a:r>
            <a:r>
              <a:rPr lang="en-US" err="1"/>
              <a:t>Nxënësit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0858A7-4C2A-94F1-5694-54159194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Transformimi</a:t>
            </a:r>
            <a:r>
              <a:rPr lang="en-US"/>
              <a:t> </a:t>
            </a:r>
            <a:r>
              <a:rPr lang="en-US" err="1"/>
              <a:t>Digjital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Rreziqet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Zhvillim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902950-29D5-AE82-E0E2-7A6183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err="1"/>
              <a:t>Digjitalizimi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arsimit</a:t>
            </a:r>
            <a:r>
              <a:rPr lang="en-US"/>
              <a:t> ka </a:t>
            </a:r>
            <a:r>
              <a:rPr lang="en-US" err="1"/>
              <a:t>revolucionarizuar</a:t>
            </a:r>
            <a:r>
              <a:rPr lang="en-US"/>
              <a:t> </a:t>
            </a:r>
            <a:r>
              <a:rPr lang="en-US" err="1"/>
              <a:t>mësimdhënien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nxënit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njëkohësisht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ka </a:t>
            </a:r>
            <a:r>
              <a:rPr lang="en-US" err="1"/>
              <a:t>ekspozuar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Rritja</a:t>
            </a:r>
            <a:r>
              <a:rPr lang="en-US" sz="2000"/>
              <a:t> e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1:1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platformave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bazuara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Ekspozim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madh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sulmeve</a:t>
            </a:r>
            <a:r>
              <a:rPr lang="en-US" sz="2000"/>
              <a:t> me phishing </a:t>
            </a:r>
            <a:r>
              <a:rPr lang="en-US" sz="2000" err="1"/>
              <a:t>dhe</a:t>
            </a:r>
            <a:r>
              <a:rPr lang="en-US" sz="2000"/>
              <a:t> ransomware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tani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ndër</a:t>
            </a:r>
            <a:r>
              <a:rPr lang="en-US" sz="2000"/>
              <a:t> </a:t>
            </a:r>
            <a:r>
              <a:rPr lang="en-US" sz="2000" err="1"/>
              <a:t>shqetësimet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distriktet</a:t>
            </a:r>
            <a:r>
              <a:rPr lang="en-US" sz="2000"/>
              <a:t> </a:t>
            </a:r>
            <a:r>
              <a:rPr lang="en-US" sz="2000" err="1"/>
              <a:t>arsimore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9546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D35E3E-F0B1-0ACC-413E-FB27A99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286D77-409B-8FDE-DBAD-FBCE4C79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err="1"/>
              <a:t>Vendet</a:t>
            </a:r>
            <a:r>
              <a:rPr lang="en-US" sz="3300"/>
              <a:t> </a:t>
            </a:r>
            <a:r>
              <a:rPr lang="en-US" sz="3300" err="1"/>
              <a:t>anembanë</a:t>
            </a:r>
            <a:r>
              <a:rPr lang="en-US" sz="3300"/>
              <a:t> </a:t>
            </a:r>
            <a:r>
              <a:rPr lang="en-US" sz="3300" err="1"/>
              <a:t>botës</a:t>
            </a:r>
            <a:r>
              <a:rPr lang="en-US" sz="3300"/>
              <a:t> po </a:t>
            </a:r>
            <a:r>
              <a:rPr lang="en-US" sz="3300" err="1"/>
              <a:t>trajtojnë</a:t>
            </a:r>
            <a:r>
              <a:rPr lang="en-US" sz="3300"/>
              <a:t> </a:t>
            </a:r>
            <a:r>
              <a:rPr lang="en-US" sz="3300" err="1"/>
              <a:t>sigurinë</a:t>
            </a:r>
            <a:r>
              <a:rPr lang="en-US" sz="3300"/>
              <a:t> </a:t>
            </a:r>
            <a:r>
              <a:rPr lang="en-US" sz="3300" err="1"/>
              <a:t>kibernetike</a:t>
            </a:r>
            <a:r>
              <a:rPr lang="en-US" sz="3300"/>
              <a:t> </a:t>
            </a:r>
            <a:r>
              <a:rPr lang="en-US" sz="3300" err="1"/>
              <a:t>në</a:t>
            </a:r>
            <a:r>
              <a:rPr lang="en-US" sz="3300"/>
              <a:t> </a:t>
            </a:r>
            <a:r>
              <a:rPr lang="en-US" sz="3300" err="1"/>
              <a:t>shkolla</a:t>
            </a:r>
            <a:r>
              <a:rPr lang="en-US" sz="3300"/>
              <a:t> </a:t>
            </a:r>
            <a:r>
              <a:rPr lang="en-US" sz="3300" err="1"/>
              <a:t>përmes</a:t>
            </a:r>
            <a:r>
              <a:rPr lang="en-US" sz="3300"/>
              <a:t> </a:t>
            </a:r>
            <a:r>
              <a:rPr lang="en-US" sz="3300" err="1"/>
              <a:t>strategjive</a:t>
            </a:r>
            <a:r>
              <a:rPr lang="en-US" sz="3300"/>
              <a:t> </a:t>
            </a:r>
            <a:r>
              <a:rPr lang="en-US" sz="3300" err="1"/>
              <a:t>unike</a:t>
            </a:r>
            <a:r>
              <a:rPr lang="en-US" sz="3300"/>
              <a:t>, </a:t>
            </a:r>
            <a:r>
              <a:rPr lang="en-US" sz="3300" err="1"/>
              <a:t>por</a:t>
            </a:r>
            <a:r>
              <a:rPr lang="en-US" sz="3300"/>
              <a:t> </a:t>
            </a:r>
            <a:r>
              <a:rPr lang="en-US" sz="3300" err="1"/>
              <a:t>që</a:t>
            </a:r>
            <a:r>
              <a:rPr lang="en-US" sz="3300"/>
              <a:t> </a:t>
            </a:r>
            <a:r>
              <a:rPr lang="en-US" sz="3300" err="1"/>
              <a:t>shpesh</a:t>
            </a:r>
            <a:r>
              <a:rPr lang="en-US" sz="3300"/>
              <a:t> </a:t>
            </a:r>
            <a:r>
              <a:rPr lang="en-US" sz="3300" err="1"/>
              <a:t>konvergojnë</a:t>
            </a:r>
            <a:r>
              <a:rPr lang="en-US" sz="3300"/>
              <a:t> </a:t>
            </a:r>
            <a:r>
              <a:rPr lang="en-US" sz="3300" err="1"/>
              <a:t>dhe</a:t>
            </a:r>
            <a:r>
              <a:rPr lang="en-US" sz="3300"/>
              <a:t> </a:t>
            </a:r>
            <a:r>
              <a:rPr lang="en-US" sz="3300" err="1"/>
              <a:t>ofrojnë</a:t>
            </a:r>
            <a:r>
              <a:rPr lang="en-US" sz="3300"/>
              <a:t> </a:t>
            </a:r>
            <a:r>
              <a:rPr lang="en-US" sz="3300" err="1"/>
              <a:t>mësime</a:t>
            </a:r>
            <a:r>
              <a:rPr lang="en-US" sz="3300"/>
              <a:t> </a:t>
            </a:r>
            <a:r>
              <a:rPr lang="en-US" sz="3300" err="1"/>
              <a:t>të</a:t>
            </a:r>
            <a:r>
              <a:rPr lang="en-US" sz="3300"/>
              <a:t> </a:t>
            </a:r>
            <a:r>
              <a:rPr lang="en-US" sz="3300" err="1"/>
              <a:t>vlefshme</a:t>
            </a:r>
            <a:r>
              <a:rPr lang="en-US" sz="3300"/>
              <a:t> </a:t>
            </a:r>
            <a:r>
              <a:rPr lang="en-US" sz="3300" err="1"/>
              <a:t>për</a:t>
            </a:r>
            <a:r>
              <a:rPr lang="en-US" sz="3300"/>
              <a:t> </a:t>
            </a:r>
            <a:r>
              <a:rPr lang="en-US" sz="3300" err="1"/>
              <a:t>t’u</a:t>
            </a:r>
            <a:r>
              <a:rPr lang="en-US" sz="3300"/>
              <a:t> </a:t>
            </a:r>
            <a:r>
              <a:rPr lang="en-US" sz="3300" err="1"/>
              <a:t>përshtatur</a:t>
            </a:r>
            <a:r>
              <a:rPr lang="en-US" sz="3300"/>
              <a:t>.</a:t>
            </a:r>
          </a:p>
          <a:p>
            <a:pPr marL="0" indent="0" algn="just">
              <a:buNone/>
            </a:pPr>
            <a:endParaRPr lang="en-US"/>
          </a:p>
          <a:p>
            <a:r>
              <a:rPr lang="en-US" sz="2400" b="1" err="1"/>
              <a:t>Mbretëria</a:t>
            </a:r>
            <a:r>
              <a:rPr lang="en-US" sz="2400" b="1"/>
              <a:t> e </a:t>
            </a:r>
            <a:r>
              <a:rPr lang="en-US" sz="2400" b="1" err="1"/>
              <a:t>Bashkuar</a:t>
            </a:r>
            <a:r>
              <a:rPr lang="en-US" sz="2400"/>
              <a:t>: </a:t>
            </a:r>
            <a:r>
              <a:rPr lang="en-US" sz="2400" err="1"/>
              <a:t>Paketa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auditime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Qendra</a:t>
            </a:r>
            <a:r>
              <a:rPr lang="en-US" sz="2400"/>
              <a:t> Kombëtare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(NCSC)</a:t>
            </a:r>
          </a:p>
          <a:p>
            <a:r>
              <a:rPr lang="en-US" sz="2400" b="1" err="1"/>
              <a:t>Finlanda</a:t>
            </a:r>
            <a:r>
              <a:rPr lang="en-US" sz="2400"/>
              <a:t>: </a:t>
            </a:r>
            <a:r>
              <a:rPr lang="en-US" sz="2400" err="1"/>
              <a:t>Siguria</a:t>
            </a:r>
            <a:r>
              <a:rPr lang="en-US" sz="2400"/>
              <a:t> </a:t>
            </a:r>
            <a:r>
              <a:rPr lang="en-US" sz="2400" err="1"/>
              <a:t>kibernetike</a:t>
            </a:r>
            <a:r>
              <a:rPr lang="en-US" sz="2400"/>
              <a:t> e </a:t>
            </a:r>
            <a:r>
              <a:rPr lang="en-US" sz="2400" err="1"/>
              <a:t>integruar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kurrikulën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që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</a:t>
            </a:r>
            <a:r>
              <a:rPr lang="en-US" sz="2400" err="1"/>
              <a:t>vitet</a:t>
            </a:r>
            <a:r>
              <a:rPr lang="en-US" sz="2400"/>
              <a:t> e </a:t>
            </a:r>
            <a:r>
              <a:rPr lang="en-US" sz="2400" err="1"/>
              <a:t>hershme</a:t>
            </a:r>
            <a:endParaRPr lang="en-US" sz="2400"/>
          </a:p>
          <a:p>
            <a:r>
              <a:rPr lang="en-US" sz="2400" b="1"/>
              <a:t>Australia</a:t>
            </a:r>
            <a:r>
              <a:rPr lang="en-US" sz="2400"/>
              <a:t>: </a:t>
            </a:r>
            <a:r>
              <a:rPr lang="en-US" sz="2400" err="1"/>
              <a:t>Komisioneri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Sigurinë</a:t>
            </a:r>
            <a:r>
              <a:rPr lang="en-US" sz="2400"/>
              <a:t> Online (e-Safety) </a:t>
            </a:r>
            <a:r>
              <a:rPr lang="en-US" sz="2400" err="1"/>
              <a:t>fokusohet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dëmet</a:t>
            </a:r>
            <a:r>
              <a:rPr lang="en-US" sz="2400"/>
              <a:t> </a:t>
            </a:r>
            <a:r>
              <a:rPr lang="en-US" sz="2400" err="1"/>
              <a:t>digjitale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mirëqenia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internet</a:t>
            </a:r>
          </a:p>
          <a:p>
            <a:r>
              <a:rPr lang="en-US" sz="2400" b="1" err="1"/>
              <a:t>Singapori</a:t>
            </a:r>
            <a:r>
              <a:rPr lang="en-US" sz="2400"/>
              <a:t>: </a:t>
            </a:r>
            <a:r>
              <a:rPr lang="en-US" sz="2400" err="1"/>
              <a:t>Partneritete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forta</a:t>
            </a:r>
            <a:r>
              <a:rPr lang="en-US" sz="2400"/>
              <a:t> </a:t>
            </a:r>
            <a:r>
              <a:rPr lang="en-US" sz="2400" err="1"/>
              <a:t>publike</a:t>
            </a:r>
            <a:r>
              <a:rPr lang="en-US" sz="2400"/>
              <a:t>-private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programe</a:t>
            </a:r>
            <a:r>
              <a:rPr lang="en-US" sz="2400"/>
              <a:t> </a:t>
            </a:r>
            <a:r>
              <a:rPr lang="en-US" sz="2400" err="1"/>
              <a:t>të</a:t>
            </a:r>
            <a:r>
              <a:rPr lang="en-US" sz="2400"/>
              <a:t> </a:t>
            </a:r>
            <a:r>
              <a:rPr lang="en-US" sz="2400" err="1"/>
              <a:t>përqendruara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nxënësit</a:t>
            </a:r>
            <a:endParaRPr lang="en-US" sz="2400"/>
          </a:p>
          <a:p>
            <a:r>
              <a:rPr lang="en-US" sz="2400" b="1"/>
              <a:t>SHBA</a:t>
            </a:r>
            <a:r>
              <a:rPr lang="en-US" sz="2400"/>
              <a:t>: Politika </a:t>
            </a:r>
            <a:r>
              <a:rPr lang="en-US" sz="2400" err="1"/>
              <a:t>sipas</a:t>
            </a:r>
            <a:r>
              <a:rPr lang="en-US" sz="2400"/>
              <a:t> </a:t>
            </a:r>
            <a:r>
              <a:rPr lang="en-US" sz="2400" err="1"/>
              <a:t>shteteve</a:t>
            </a:r>
            <a:r>
              <a:rPr lang="en-US" sz="2400"/>
              <a:t>; </a:t>
            </a:r>
            <a:r>
              <a:rPr lang="en-US" sz="2400" err="1"/>
              <a:t>mbështetje</a:t>
            </a:r>
            <a:r>
              <a:rPr lang="en-US" sz="2400"/>
              <a:t> </a:t>
            </a:r>
            <a:r>
              <a:rPr lang="en-US" sz="2400" err="1"/>
              <a:t>kombëtare</a:t>
            </a:r>
            <a:r>
              <a:rPr lang="en-US" sz="2400"/>
              <a:t> </a:t>
            </a:r>
            <a:r>
              <a:rPr lang="en-US" sz="2400" err="1"/>
              <a:t>nga</a:t>
            </a:r>
            <a:r>
              <a:rPr lang="en-US" sz="2400"/>
              <a:t> K12 SIX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ligje</a:t>
            </a:r>
            <a:r>
              <a:rPr lang="en-US" sz="2400"/>
              <a:t> </a:t>
            </a:r>
            <a:r>
              <a:rPr lang="en-US" sz="2400" err="1"/>
              <a:t>federale</a:t>
            </a:r>
            <a:endParaRPr lang="en-US" sz="2400"/>
          </a:p>
          <a:p>
            <a:r>
              <a:rPr lang="en-US" sz="2400" b="1" err="1"/>
              <a:t>Faktorë</a:t>
            </a:r>
            <a:r>
              <a:rPr lang="en-US" sz="2400" b="1"/>
              <a:t> </a:t>
            </a:r>
            <a:r>
              <a:rPr lang="en-US" sz="2400" b="1" err="1"/>
              <a:t>të</a:t>
            </a:r>
            <a:r>
              <a:rPr lang="en-US" sz="2400" b="1"/>
              <a:t> </a:t>
            </a:r>
            <a:r>
              <a:rPr lang="en-US" sz="2400" b="1" err="1"/>
              <a:t>përbashkët</a:t>
            </a:r>
            <a:r>
              <a:rPr lang="en-US" sz="2400"/>
              <a:t>: </a:t>
            </a:r>
            <a:r>
              <a:rPr lang="en-US" sz="2400" err="1"/>
              <a:t>qartësi</a:t>
            </a:r>
            <a:r>
              <a:rPr lang="en-US" sz="2400"/>
              <a:t> </a:t>
            </a:r>
            <a:r>
              <a:rPr lang="en-US" sz="2400" err="1"/>
              <a:t>në</a:t>
            </a:r>
            <a:r>
              <a:rPr lang="en-US" sz="2400"/>
              <a:t> </a:t>
            </a:r>
            <a:r>
              <a:rPr lang="en-US" sz="2400" err="1"/>
              <a:t>politika</a:t>
            </a:r>
            <a:r>
              <a:rPr lang="en-US" sz="2400"/>
              <a:t>, </a:t>
            </a:r>
            <a:r>
              <a:rPr lang="en-US" sz="2400" err="1"/>
              <a:t>bashkëpunim</a:t>
            </a:r>
            <a:r>
              <a:rPr lang="en-US" sz="2400"/>
              <a:t>, </a:t>
            </a:r>
            <a:r>
              <a:rPr lang="en-US" sz="2400" err="1"/>
              <a:t>barazi</a:t>
            </a:r>
            <a:r>
              <a:rPr lang="en-US" sz="2400"/>
              <a:t> </a:t>
            </a:r>
            <a:r>
              <a:rPr lang="en-US" sz="2400" err="1"/>
              <a:t>dhe</a:t>
            </a:r>
            <a:r>
              <a:rPr lang="en-US" sz="2400"/>
              <a:t> </a:t>
            </a:r>
            <a:r>
              <a:rPr lang="en-US" sz="2400" err="1"/>
              <a:t>trajnime</a:t>
            </a:r>
            <a:r>
              <a:rPr lang="en-US" sz="2400"/>
              <a:t> </a:t>
            </a:r>
            <a:r>
              <a:rPr lang="en-US" sz="2400" err="1"/>
              <a:t>për</a:t>
            </a:r>
            <a:r>
              <a:rPr lang="en-US" sz="2400"/>
              <a:t> </a:t>
            </a:r>
            <a:r>
              <a:rPr lang="en-US" sz="2400" err="1"/>
              <a:t>stafin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75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A3ECDE-A3C7-FBDA-5FCB-CE6B28F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Përfundime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Pikat</a:t>
            </a:r>
            <a:r>
              <a:rPr lang="en-US" b="1"/>
              <a:t> </a:t>
            </a:r>
            <a:r>
              <a:rPr lang="en-US" b="1" err="1"/>
              <a:t>Kryesore</a:t>
            </a:r>
            <a:r>
              <a:rPr lang="en-US" b="1"/>
              <a:t> </a:t>
            </a:r>
            <a:r>
              <a:rPr lang="en-US" b="1" err="1"/>
              <a:t>për</a:t>
            </a:r>
            <a:r>
              <a:rPr lang="en-US" b="1"/>
              <a:t> </a:t>
            </a:r>
            <a:r>
              <a:rPr lang="en-US" b="1" err="1"/>
              <a:t>t’u</a:t>
            </a:r>
            <a:r>
              <a:rPr lang="en-US" b="1"/>
              <a:t> </a:t>
            </a:r>
            <a:r>
              <a:rPr lang="en-US" b="1" err="1"/>
              <a:t>Mbajtur</a:t>
            </a:r>
            <a:r>
              <a:rPr lang="en-US" b="1"/>
              <a:t> Mend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0A52C8-8BA7-9AE4-8B7F-7128E5C1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sistemeve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mirëqenien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emocionale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komuniteteve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mjedis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jetë</a:t>
            </a:r>
            <a:r>
              <a:rPr lang="en-US" sz="2000"/>
              <a:t> e </a:t>
            </a:r>
            <a:r>
              <a:rPr lang="en-US" sz="2000" err="1"/>
              <a:t>integruar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gjitha</a:t>
            </a:r>
            <a:r>
              <a:rPr lang="en-US" sz="2000"/>
              <a:t> </a:t>
            </a:r>
            <a:r>
              <a:rPr lang="en-US" sz="2000" err="1"/>
              <a:t>aspektet</a:t>
            </a:r>
            <a:r>
              <a:rPr lang="en-US" sz="2000"/>
              <a:t> e </a:t>
            </a:r>
            <a:r>
              <a:rPr lang="en-US" sz="2000" err="1"/>
              <a:t>jetës</a:t>
            </a:r>
            <a:r>
              <a:rPr lang="en-US" sz="2000"/>
              <a:t> </a:t>
            </a:r>
            <a:r>
              <a:rPr lang="en-US" sz="2000" err="1"/>
              <a:t>shkollore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Kombinoni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fortë</a:t>
            </a:r>
            <a:r>
              <a:rPr lang="en-US" sz="2000"/>
              <a:t> me </a:t>
            </a:r>
            <a:r>
              <a:rPr lang="en-US" sz="2000" err="1"/>
              <a:t>kurrikulën</a:t>
            </a:r>
            <a:r>
              <a:rPr lang="en-US" sz="2000"/>
              <a:t>, </a:t>
            </a:r>
            <a:r>
              <a:rPr lang="en-US" sz="2000" err="1"/>
              <a:t>kulturën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kujdesin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Fuqizoni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qytetarë</a:t>
            </a:r>
            <a:r>
              <a:rPr lang="en-US" sz="2000"/>
              <a:t> </a:t>
            </a:r>
            <a:r>
              <a:rPr lang="en-US" sz="2000" err="1"/>
              <a:t>aktivë</a:t>
            </a:r>
            <a:r>
              <a:rPr lang="en-US" sz="2000"/>
              <a:t> </a:t>
            </a:r>
            <a:r>
              <a:rPr lang="en-US" sz="2000" err="1"/>
              <a:t>digjitalë</a:t>
            </a:r>
            <a:r>
              <a:rPr lang="en-US" sz="2000"/>
              <a:t>, jo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përdorues</a:t>
            </a:r>
            <a:r>
              <a:rPr lang="en-US" sz="2000"/>
              <a:t> </a:t>
            </a:r>
            <a:r>
              <a:rPr lang="en-US" sz="2000" err="1"/>
              <a:t>pasivë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Bashkëpunimi</a:t>
            </a:r>
            <a:r>
              <a:rPr lang="en-US" sz="2000"/>
              <a:t> midis </a:t>
            </a:r>
            <a:r>
              <a:rPr lang="en-US" sz="2000" err="1"/>
              <a:t>arsimtarëve</a:t>
            </a:r>
            <a:r>
              <a:rPr lang="en-US" sz="2000"/>
              <a:t>, </a:t>
            </a:r>
            <a:r>
              <a:rPr lang="en-US" sz="2000" err="1"/>
              <a:t>familjeve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politikëbërësve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kyç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Ndërtimi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higjienës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sot </a:t>
            </a:r>
            <a:r>
              <a:rPr lang="en-US" sz="2000" err="1"/>
              <a:t>përgatit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ardhme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8EF9E3-8EDE-A624-40D8-0085FC3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442"/>
            <a:ext cx="10515600" cy="1243115"/>
          </a:xfrm>
        </p:spPr>
        <p:txBody>
          <a:bodyPr/>
          <a:lstStyle/>
          <a:p>
            <a:pPr algn="ctr"/>
            <a:r>
              <a:rPr lang="en-US"/>
              <a:t>Pyetje &amp; Përgjigje</a:t>
            </a:r>
          </a:p>
        </p:txBody>
      </p:sp>
    </p:spTree>
    <p:extLst>
      <p:ext uri="{BB962C8B-B14F-4D97-AF65-F5344CB8AC3E}">
        <p14:creationId xmlns:p14="http://schemas.microsoft.com/office/powerpoint/2010/main" val="2343065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23CCA8-234F-31A6-82FF-D6E7B09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Bibliografi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03B4B-1A67-038C-DCDC-C74BA6B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513131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Internet Awesome.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"Bëhu Internet i Zgjuar". Google.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https://beinternetawesome.withgoogle.com/en_us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Internet Security.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Kontrollët CIS v8.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https://www.cisecurity.org/controls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Cecchinato, M. E., Cox, A. L., &amp; Bird, J.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Mirëqenia digjitale dhe të nxënit: Një perspektivë socio-teknike. </a:t>
            </a:r>
            <a:r>
              <a:rPr lang="en-US" sz="13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Education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167, 104175.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Mbrojtja e së ardhmes sonë: Partneritet për të siguruar institucionet K–12 nga kërcënimet kibernetike. Agjencia Amerikane për Sigurinë Kibernetike dhe të Infrastrukturës.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Sense Media.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për qytetarinë digjitale.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https://www.commonsense.org/education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ConnectSafely.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dhe burime për prindërit.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https://www.connectsafely.org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CoSN.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Nxitja e inovacionit në arsimin K-12: Pengesat dhe përshpejtuesit e vitit 2021. Konsorciumi për Rrjetëzim të Shkollave.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Cyber.org.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Burime për edukimin në sigurinë kibernetike.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https://www.cyber.org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Campaign.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privatësisë së të dhënave të nxënësve.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https://dataqualitycampaign.org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eSafety Commissioner.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sigurinë online në shkolla. Qeveria Australiane.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https://www.esafety.gov.au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5DA87B-2B75-8D3A-35CD-6ED001D8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4426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Commission.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Udhëzime etike për AI të besueshme.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https://digital-strategy.ec.europa.eu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Schoolnet.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Arsimi digjital në Finlandë.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https://www.eun.org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 Online Safety Institute.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 mbi prindërimin në epokën digjitale.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https://www.fosi.org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Matters. (2023).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Mbështetja e familjeve online.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https://www.internetmatters.org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K12 Security Information Exchange (K12 SIX).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sigurisë kibernetike në arsimin K-12: Përmbledhje vjetore.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https://www.k12six.org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Kowalski, R. M., Giumetti, G. W., Schroeder, A. N., &amp; Lattanner, M. R. (2014).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Bulizmi në epokën digjitale: Rishikim kritik dhe meta-analizë e kërkimeve për bullizmin kibernetik tek të rinjtë.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Bulletin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140(4), 1073–1137.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Byrne, J.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drejtat e fëmijëve në epokën digjitale: Një shkarkim nga fëmijë anembanë botës. LSE Media Policy Brief Series.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Stoilova, M.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Rezultatet e mirëqenies digjitale dhe të mësimit social-emocional në edukimin për sigurinë online të të rinjve.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Kids Online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Sinyalet kibernetike: Mbrojtja kundër komprometimit të identitetit.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https://www.microsoft.com/security/blog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Education Singapore.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mirëqenie kibernetike në shkollat e Singaporit.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https://www.moe.gov.sg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Cyber Security Centre (UK).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Paketa për sigurinë kibernetike në shkolla.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https://www.ncsc.gov.uk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për trajtimin e incidenteve të sigurisë kompjuterike (SP 800-61 Rev. 2). Instituti Kombëtar i Standardeve dhe Teknologjisë.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OECD.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Etika e mbledhjes së të dhënave dhe e inteligjencës artificiale në arsim.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https://www.oecd.org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Patchin, J. W., &amp; Hinduja, S.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Sexting si shqetësim në rritje për shëndetin e adoleshentëve: Rishikim i literaturës.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Pediatrics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141(Suppl. 2), S189–S193.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Ponemon Institute.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Raporti mbi koston e një shkeljeje të të dhënave. IBM Security.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International.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digjital dhe privatësia e të dhënave të nxënësve.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https://privacyinternational.org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4C75DA-0F34-A2CE-7DB5-ABA8AF69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00" y="1352939"/>
            <a:ext cx="10515600" cy="131033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Faleminderit!</a:t>
            </a:r>
            <a:br>
              <a:rPr lang="el-GR"/>
            </a:br>
            <a:r>
              <a:rPr lang="en-US"/>
              <a:t>E vlerësojmë kohën dhe interesin tuaj për udhëzuesin tonë.</a:t>
            </a:r>
            <a:br>
              <a:rPr lang="el-GR"/>
            </a:br>
            <a:br>
              <a:rPr lang="el-GR"/>
            </a:br>
            <a:br>
              <a:rPr lang="el-GR"/>
            </a:b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848C0A-61A8-F224-F87A-B99CE3E7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465"/>
            <a:ext cx="10515600" cy="320049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i-FI"/>
              <a:t>Kevin Locaj: </a:t>
            </a:r>
            <a:r>
              <a:rPr lang="fi-FI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kevinloc94@yahoo.com</a:t>
            </a:r>
            <a:endParaRPr lang="fi-FI"/>
          </a:p>
          <a:p>
            <a:pPr marL="0" indent="0" algn="ctr">
              <a:buNone/>
            </a:pPr>
            <a:endParaRPr lang="fi-FI"/>
          </a:p>
          <a:p>
            <a:pPr marL="0" indent="0" algn="ctr">
              <a:buNone/>
            </a:pPr>
            <a:endParaRPr lang="el-GR"/>
          </a:p>
          <a:p>
            <a:pPr marL="0" indent="0" algn="ctr">
              <a:buNone/>
            </a:pPr>
            <a:r>
              <a:rPr lang="en-US"/>
              <a:t>Në Bashkëpunim Me:</a:t>
            </a:r>
            <a:br>
              <a:rPr lang="en-GB"/>
            </a:br>
            <a:endParaRPr lang="en-GB"/>
          </a:p>
          <a:p>
            <a:pPr marL="0" indent="0" algn="ctr">
              <a:buNone/>
            </a:pPr>
            <a:r>
              <a:rPr lang="en-GB"/>
              <a:t>Arlinda Nikolli</a:t>
            </a:r>
          </a:p>
          <a:p>
            <a:pPr marL="0" indent="0" algn="ctr">
              <a:buNone/>
            </a:pPr>
            <a:r>
              <a:rPr lang="en-GB"/>
              <a:t>Anila Kola</a:t>
            </a:r>
          </a:p>
          <a:p>
            <a:pPr marL="0" indent="0" algn="ctr">
              <a:buNone/>
            </a:pPr>
            <a:r>
              <a:rPr lang="en-GB"/>
              <a:t>Jonida Prenga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459404-36F3-AF6E-7E36-EB957316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Pse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Ndjeshëm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E0D1BB5-411F-0E2F-4930-5146FC1A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shkak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fazës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zhvillimit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sjelljes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tyre</a:t>
            </a:r>
            <a:r>
              <a:rPr lang="en-US"/>
              <a:t> online,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rrezikuar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sërë</a:t>
            </a:r>
            <a:r>
              <a:rPr lang="en-US"/>
              <a:t> </a:t>
            </a:r>
            <a:r>
              <a:rPr lang="en-US" err="1"/>
              <a:t>kërcënimesh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Kërcënime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tilla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bullizmi</a:t>
            </a:r>
            <a:r>
              <a:rPr lang="en-US" sz="2000"/>
              <a:t> </a:t>
            </a:r>
            <a:r>
              <a:rPr lang="en-US" sz="2000" err="1"/>
              <a:t>kibernetik</a:t>
            </a:r>
            <a:r>
              <a:rPr lang="en-US" sz="2000"/>
              <a:t>, </a:t>
            </a:r>
            <a:r>
              <a:rPr lang="en-US" sz="2000" err="1"/>
              <a:t>vjedhja</a:t>
            </a:r>
            <a:r>
              <a:rPr lang="en-US" sz="2000"/>
              <a:t> e </a:t>
            </a:r>
            <a:r>
              <a:rPr lang="en-US" sz="2000" err="1"/>
              <a:t>identitetit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gjurmimi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gjerë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rrjeteve</a:t>
            </a:r>
            <a:r>
              <a:rPr lang="en-US" sz="2000"/>
              <a:t> </a:t>
            </a:r>
            <a:r>
              <a:rPr lang="en-US" sz="2000" err="1"/>
              <a:t>sociale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bashkëpunuese</a:t>
            </a:r>
            <a:r>
              <a:rPr lang="en-US" sz="2000"/>
              <a:t> online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Ndarja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e </a:t>
            </a:r>
            <a:r>
              <a:rPr lang="en-US" sz="2000" err="1"/>
              <a:t>përkeqëson</a:t>
            </a:r>
            <a:r>
              <a:rPr lang="en-US" sz="2000"/>
              <a:t> </a:t>
            </a:r>
            <a:r>
              <a:rPr lang="en-US" sz="2000" err="1"/>
              <a:t>rrezikun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komunitetet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2587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7527B-2F63-D6FB-2B1F-F70917E4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Qëllimi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këtij</a:t>
            </a:r>
            <a:r>
              <a:rPr lang="en-US"/>
              <a:t> </a:t>
            </a:r>
            <a:r>
              <a:rPr lang="en-US" err="1"/>
              <a:t>Udhëzuesi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5E4045-B992-5F73-2040-5A93168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ofron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kuadër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plotë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zbatimin</a:t>
            </a:r>
            <a:r>
              <a:rPr lang="en-US"/>
              <a:t> e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—duke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arsimore</a:t>
            </a:r>
            <a:r>
              <a:rPr lang="en-US"/>
              <a:t>,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I </a:t>
            </a:r>
            <a:r>
              <a:rPr lang="en-US" sz="2000" err="1"/>
              <a:t>bazuar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praktikat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, </a:t>
            </a:r>
            <a:r>
              <a:rPr lang="en-US" sz="2000" err="1"/>
              <a:t>kërkime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raste</a:t>
            </a:r>
            <a:r>
              <a:rPr lang="en-US" sz="2000"/>
              <a:t> </a:t>
            </a:r>
            <a:r>
              <a:rPr lang="en-US" sz="2000" err="1"/>
              <a:t>studimore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Synon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pajisë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me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praktike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zbatueshme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Inkurajon</a:t>
            </a:r>
            <a:r>
              <a:rPr lang="en-US" sz="2000"/>
              <a:t> </a:t>
            </a:r>
            <a:r>
              <a:rPr lang="en-US" sz="2000" err="1"/>
              <a:t>qasje</a:t>
            </a:r>
            <a:r>
              <a:rPr lang="en-US" sz="2000"/>
              <a:t> </a:t>
            </a:r>
            <a:r>
              <a:rPr lang="en-US" sz="2000" err="1"/>
              <a:t>ndërdisiplinore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840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34AFB-1E7E-94F4-89DC-F742863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Pyetjet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Duhet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Trajtohen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BB982-B8BB-9548-350C-064C37D4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udhëhiqet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pyetje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mënyrat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krijojnë</a:t>
            </a:r>
            <a:r>
              <a:rPr lang="en-US"/>
              <a:t> </a:t>
            </a:r>
            <a:r>
              <a:rPr lang="en-US" err="1"/>
              <a:t>mjedise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sigurta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Cilat </a:t>
            </a:r>
            <a:r>
              <a:rPr lang="en-US" sz="2000" err="1"/>
              <a:t>janë</a:t>
            </a:r>
            <a:r>
              <a:rPr lang="en-US" sz="2000"/>
              <a:t> </a:t>
            </a:r>
            <a:r>
              <a:rPr lang="en-US" sz="2000" err="1"/>
              <a:t>kërcënimet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zakonshme</a:t>
            </a:r>
            <a:r>
              <a:rPr lang="en-US" sz="2000"/>
              <a:t> sot?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hartohen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efektive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shkolla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Çfarë</a:t>
            </a:r>
            <a:r>
              <a:rPr lang="en-US" sz="2000"/>
              <a:t> </a:t>
            </a:r>
            <a:r>
              <a:rPr lang="en-US" sz="2000" err="1"/>
              <a:t>roli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kenë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familjet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integrohet</a:t>
            </a:r>
            <a:r>
              <a:rPr lang="en-US" sz="2000"/>
              <a:t> </a:t>
            </a: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lëndët</a:t>
            </a:r>
            <a:r>
              <a:rPr lang="en-US" sz="2000"/>
              <a:t> </a:t>
            </a:r>
            <a:r>
              <a:rPr lang="en-US" sz="2000" err="1"/>
              <a:t>mësimore</a:t>
            </a:r>
            <a:r>
              <a:rPr lang="en-US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2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D17A2-31C8-2F7E-6713-22950DD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1: </a:t>
            </a:r>
            <a:r>
              <a:rPr lang="en-US" err="1"/>
              <a:t>Kuptimi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Kontekste</a:t>
            </a:r>
            <a:r>
              <a:rPr lang="en-US"/>
              <a:t> Arsimore.</a:t>
            </a:r>
          </a:p>
        </p:txBody>
      </p:sp>
    </p:spTree>
    <p:extLst>
      <p:ext uri="{BB962C8B-B14F-4D97-AF65-F5344CB8AC3E}">
        <p14:creationId xmlns:p14="http://schemas.microsoft.com/office/powerpoint/2010/main" val="2952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1655D3-75EA-8AA4-1FFB-A8E7ADDA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Çfarë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Arsim?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E11891-AF56-2AE0-1C3C-A25924FA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referohet</a:t>
            </a:r>
            <a:r>
              <a:rPr lang="en-US"/>
              <a:t> </a:t>
            </a:r>
            <a:r>
              <a:rPr lang="en-US" err="1"/>
              <a:t>praktikave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vazhdueshme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përdoren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mbrojtur</a:t>
            </a:r>
            <a:r>
              <a:rPr lang="en-US"/>
              <a:t> </a:t>
            </a:r>
            <a:r>
              <a:rPr lang="en-US" err="1"/>
              <a:t>pajisjet</a:t>
            </a:r>
            <a:r>
              <a:rPr lang="en-US"/>
              <a:t>,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përdoruesit</a:t>
            </a:r>
            <a:r>
              <a:rPr lang="en-US"/>
              <a:t>.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, ajo </a:t>
            </a:r>
            <a:r>
              <a:rPr lang="en-US" err="1"/>
              <a:t>siguron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teknologjia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mënyrë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përgjegjshme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anëtarët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Përfshin</a:t>
            </a:r>
            <a:r>
              <a:rPr lang="en-US" sz="2000"/>
              <a:t> masa </a:t>
            </a:r>
            <a:r>
              <a:rPr lang="en-US" sz="2000" err="1"/>
              <a:t>teknike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sjellje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kujdesshme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Thelbësore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mësimin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cloud, </a:t>
            </a:r>
            <a:r>
              <a:rPr lang="en-US" sz="2000" err="1"/>
              <a:t>testet</a:t>
            </a:r>
            <a:r>
              <a:rPr lang="en-US" sz="2000"/>
              <a:t> online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Zbatohet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, </a:t>
            </a: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administratorët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Vetëm rreth 30% e shkollave kanë staf të dedikuar për sigurinë kibernetike.</a:t>
            </a: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484811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3014</Words>
  <Application>Microsoft Office PowerPoint</Application>
  <PresentationFormat>Ευρεία οθόνη</PresentationFormat>
  <Paragraphs>255</Paragraphs>
  <Slides>45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Symbol</vt:lpstr>
      <vt:lpstr>Wingdings</vt:lpstr>
      <vt:lpstr>Θέμα του Office</vt:lpstr>
      <vt:lpstr>Higjiena Kibernetike në Shkolla Udhëzues Praktik për Sigurinë Online  </vt:lpstr>
      <vt:lpstr>Hyrje</vt:lpstr>
      <vt:lpstr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vt:lpstr>
      <vt:lpstr>Transformimi Digjital dhe Rreziqet në Zhvillim</vt:lpstr>
      <vt:lpstr>Pse Nxënësit Janë Veçanërisht të Ndjeshëm</vt:lpstr>
      <vt:lpstr>Qëllimi i këtij Udhëzuesi</vt:lpstr>
      <vt:lpstr>Pyetjet Kryesore që Duhet të Trajtohen</vt:lpstr>
      <vt:lpstr>Kapitulli 1: Kuptimi i Higjienës Kibernetike në Kontekste Arsimore.</vt:lpstr>
      <vt:lpstr>Çfarë është Higjiena Kibernetike në Arsim?</vt:lpstr>
      <vt:lpstr>Praktikat Themelore të Higjienës Kibernetike në Shkolla.</vt:lpstr>
      <vt:lpstr>Le të shohim sa e lehtë është të thyhen fjalëkalimet e dobëta me “vetëm numra”.</vt:lpstr>
      <vt:lpstr>Παρουσίαση του PowerPoint</vt:lpstr>
      <vt:lpstr>Παρουσίαση του PowerPoint</vt:lpstr>
      <vt:lpstr>Ndërtimi i një Kulture Digjitale të Sigurt dhe Gjithëpërfshirëse</vt:lpstr>
      <vt:lpstr>Kapitulli 2: Peizazhi i Kërcënimeve Kibernetike – Analizë e Rrezikut për Shkollat.</vt:lpstr>
      <vt:lpstr>Zgjerimi i Rreziqeve Kibernetike në Arsim</vt:lpstr>
      <vt:lpstr>Kërcënimet Kryesore që Përballen Shkollat</vt:lpstr>
      <vt:lpstr>Do të simulojmë se si një lidhje phishing (zakonisht e dërguar përmes email-it) mund të jetë lehtësisht mashtruese dhe të shkaktojë probleme serioze.  Kodi QR që do të skanoni më poshtë vepron si një lidhje phishing e zakonshme, që mund të vijë në kutinë tuaj postare elektronike duke u paraqitur si një mundësi shumë tërheqëse.</vt:lpstr>
      <vt:lpstr>Παρουσίαση του PowerPoint</vt:lpstr>
      <vt:lpstr>Drejt një Strategjie Proaktive të Sigurisë</vt:lpstr>
      <vt:lpstr>Kapitulli 3: Komponentët Kryesorë të Higjienës Kibernetike Efektive dhe Integrimi i Saj në Politikat dhe Kulturën Shkollore.</vt:lpstr>
      <vt:lpstr>Integrimi i Higjienës Kibernetike në Kulturën Shkollore</vt:lpstr>
      <vt:lpstr>Politikat, Trajnimi dhe Pjesëmarrja e Familjes</vt:lpstr>
      <vt:lpstr>Kapitulli 4: Edukimi për Sigurinë Kibernetike në Kurrikulë dhe Pjesëmarrja e Familjes e Komunitetit në Higjienën Kibernetike</vt:lpstr>
      <vt:lpstr>Integrimi i Sigurisë Kibernetike në Kurrikulë</vt:lpstr>
      <vt:lpstr>Sigurimi i Përfshirjes dhe Barazisë në Mësimin Kibernetik</vt:lpstr>
      <vt:lpstr>Forcimi i Higjienës Kibernetike në Shtëpi dhe Komunitet</vt:lpstr>
      <vt:lpstr>Një demonstrim i shpejtë për prindërit se si të kufizojnë qasjen në aplikacione të padëshiruara, kohën e përdorimit të ekranit nga fëmijët e tyre në telefon.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Kapitulli 5: Aspektet Ligjore dhe Etike në Mbrojtjen e të Dhënave të Nxënësve dhe Planifikimi i Reagimit ndaj Incidenteve e Zbutja e Rrezikut</vt:lpstr>
      <vt:lpstr>Mbrojtja e të Dhënave të Nxënësve: Aspektet Ligjore dhe Etike</vt:lpstr>
      <vt:lpstr>Planifikimi i Reagimit ndaj Incidenteve dhe Zbutja e Rrezikut</vt:lpstr>
      <vt:lpstr>Qëndrueshmëria Kibernetike dhe Zbutja Proaktive e Rrezikut</vt:lpstr>
      <vt:lpstr>Kapitulli 6: Raste Studimore Ndërkombëtare mbi Sigurinë Kibernetike në Shkolla dhe Ndikimi Psikosocial i Kërcënimeve Kibernetike tek Nxënësit</vt:lpstr>
      <vt:lpstr>Qasje Ndërkombëtare ndaj Sigurisë Kibernetike në Shkolla</vt:lpstr>
      <vt:lpstr>Përfundime dhe Pikat Kryesore për t’u Mbajtur Mend</vt:lpstr>
      <vt:lpstr>Pyetje &amp; Përgjigje</vt:lpstr>
      <vt:lpstr>Bibliografi</vt:lpstr>
      <vt:lpstr>Παρουσίαση του PowerPoint</vt:lpstr>
      <vt:lpstr>Faleminderit! E vlerësojmë kohën dhe interesin tuaj për udhëzuesin tonë.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Locaj</dc:creator>
  <cp:lastModifiedBy>Kevin Locaj</cp:lastModifiedBy>
  <cp:revision>21</cp:revision>
  <dcterms:created xsi:type="dcterms:W3CDTF">2025-05-04T22:02:40Z</dcterms:created>
  <dcterms:modified xsi:type="dcterms:W3CDTF">2025-05-12T13:12:29Z</dcterms:modified>
</cp:coreProperties>
</file>